
<file path=[Content_Types].xml><?xml version="1.0" encoding="utf-8"?>
<Types xmlns="http://schemas.openxmlformats.org/package/2006/content-types">
  <Default ContentType="image/x-emf" Extension="emf"/>
  <Default ContentType="image/gif" Extension="gif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officedocument.presentationml.commentAuthors+xml" PartName="/ppt/commentAuthors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9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.xml"/>
  <Override ContentType="application/vnd.openxmlformats-officedocument.presentationml.slide+xml" PartName="/ppt/slides/slide160.xml"/>
  <Override ContentType="application/vnd.openxmlformats-officedocument.presentationml.slide+xml" PartName="/ppt/slides/slide161.xml"/>
  <Override ContentType="application/vnd.openxmlformats-officedocument.presentationml.slide+xml" PartName="/ppt/slides/slide162.xml"/>
  <Override ContentType="application/vnd.openxmlformats-officedocument.presentationml.slide+xml" PartName="/ppt/slides/slide163.xml"/>
  <Override ContentType="application/vnd.openxmlformats-officedocument.presentationml.slide+xml" PartName="/ppt/slides/slide164.xml"/>
  <Override ContentType="application/vnd.openxmlformats-officedocument.presentationml.slide+xml" PartName="/ppt/slides/slide165.xml"/>
  <Override ContentType="application/vnd.openxmlformats-officedocument.presentationml.slide+xml" PartName="/ppt/slides/slide166.xml"/>
  <Override ContentType="application/vnd.openxmlformats-officedocument.presentationml.slide+xml" PartName="/ppt/slides/slide167.xml"/>
  <Override ContentType="application/vnd.openxmlformats-officedocument.presentationml.slide+xml" PartName="/ppt/slides/slide168.xml"/>
  <Override ContentType="application/vnd.openxmlformats-officedocument.presentationml.slide+xml" PartName="/ppt/slides/slide169.xml"/>
  <Override ContentType="application/vnd.openxmlformats-officedocument.presentationml.slide+xml" PartName="/ppt/slides/slide17.xml"/>
  <Override ContentType="application/vnd.openxmlformats-officedocument.presentationml.slide+xml" PartName="/ppt/slides/slide170.xml"/>
  <Override ContentType="application/vnd.openxmlformats-officedocument.presentationml.slide+xml" PartName="/ppt/slides/slide171.xml"/>
  <Override ContentType="application/vnd.openxmlformats-officedocument.presentationml.slide+xml" PartName="/ppt/slides/slide172.xml"/>
  <Override ContentType="application/vnd.openxmlformats-officedocument.presentationml.slide+xml" PartName="/ppt/slides/slide173.xml"/>
  <Override ContentType="application/vnd.openxmlformats-officedocument.presentationml.slide+xml" PartName="/ppt/slides/slide174.xml"/>
  <Override ContentType="application/vnd.openxmlformats-officedocument.presentationml.slide+xml" PartName="/ppt/slides/slide175.xml"/>
  <Override ContentType="application/vnd.openxmlformats-officedocument.presentationml.slide+xml" PartName="/ppt/slides/slide176.xml"/>
  <Override ContentType="application/vnd.openxmlformats-officedocument.presentationml.slide+xml" PartName="/ppt/slides/slide177.xml"/>
  <Override ContentType="application/vnd.openxmlformats-officedocument.presentationml.slide+xml" PartName="/ppt/slides/slide178.xml"/>
  <Override ContentType="application/vnd.openxmlformats-officedocument.presentationml.slide+xml" PartName="/ppt/slides/slide179.xml"/>
  <Override ContentType="application/vnd.openxmlformats-officedocument.presentationml.slide+xml" PartName="/ppt/slides/slide18.xml"/>
  <Override ContentType="application/vnd.openxmlformats-officedocument.presentationml.slide+xml" PartName="/ppt/slides/slide180.xml"/>
  <Override ContentType="application/vnd.openxmlformats-officedocument.presentationml.slide+xml" PartName="/ppt/slides/slide181.xml"/>
  <Override ContentType="application/vnd.openxmlformats-officedocument.presentationml.slide+xml" PartName="/ppt/slides/slide182.xml"/>
  <Override ContentType="application/vnd.openxmlformats-officedocument.presentationml.slide+xml" PartName="/ppt/slides/slide183.xml"/>
  <Override ContentType="application/vnd.openxmlformats-officedocument.presentationml.slide+xml" PartName="/ppt/slides/slide184.xml"/>
  <Override ContentType="application/vnd.openxmlformats-officedocument.presentationml.slide+xml" PartName="/ppt/slides/slide185.xml"/>
  <Override ContentType="application/vnd.openxmlformats-officedocument.presentationml.slide+xml" PartName="/ppt/slides/slide186.xml"/>
  <Override ContentType="application/vnd.openxmlformats-officedocument.presentationml.slide+xml" PartName="/ppt/slides/slide187.xml"/>
  <Override ContentType="application/vnd.openxmlformats-officedocument.presentationml.slide+xml" PartName="/ppt/slides/slide188.xml"/>
  <Override ContentType="application/vnd.openxmlformats-officedocument.presentationml.slide+xml" PartName="/ppt/slides/slide189.xml"/>
  <Override ContentType="application/vnd.openxmlformats-officedocument.presentationml.slide+xml" PartName="/ppt/slides/slide19.xml"/>
  <Override ContentType="application/vnd.openxmlformats-officedocument.presentationml.slide+xml" PartName="/ppt/slides/slide190.xml"/>
  <Override ContentType="application/vnd.openxmlformats-officedocument.presentationml.slide+xml" PartName="/ppt/slides/slide191.xml"/>
  <Override ContentType="application/vnd.openxmlformats-officedocument.presentationml.slide+xml" PartName="/ppt/slides/slide192.xml"/>
  <Override ContentType="application/vnd.openxmlformats-officedocument.presentationml.slide+xml" PartName="/ppt/slides/slide193.xml"/>
  <Override ContentType="application/vnd.openxmlformats-officedocument.presentationml.slide+xml" PartName="/ppt/slides/slide194.xml"/>
  <Override ContentType="application/vnd.openxmlformats-officedocument.presentationml.slide+xml" PartName="/ppt/slides/slide195.xml"/>
  <Override ContentType="application/vnd.openxmlformats-officedocument.presentationml.slide+xml" PartName="/ppt/slides/slide196.xml"/>
  <Override ContentType="application/vnd.openxmlformats-officedocument.presentationml.slide+xml" PartName="/ppt/slides/slide197.xml"/>
  <Override ContentType="application/vnd.openxmlformats-officedocument.presentationml.slide+xml" PartName="/ppt/slides/slide198.xml"/>
  <Override ContentType="application/vnd.openxmlformats-officedocument.presentationml.slide+xml" PartName="/ppt/slides/slide19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00.xml"/>
  <Override ContentType="application/vnd.openxmlformats-officedocument.presentationml.slide+xml" PartName="/ppt/slides/slide201.xml"/>
  <Override ContentType="application/vnd.openxmlformats-officedocument.presentationml.slide+xml" PartName="/ppt/slides/slide202.xml"/>
  <Override ContentType="application/vnd.openxmlformats-officedocument.presentationml.slide+xml" PartName="/ppt/slides/slide203.xml"/>
  <Override ContentType="application/vnd.openxmlformats-officedocument.presentationml.slide+xml" PartName="/ppt/slides/slide204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4" Target="ppt/presentation.xml" Type="http://schemas.openxmlformats.org/officeDocument/2006/relationships/officeDocument"/><Relationship Id="rId3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1" Target="docProps/thumbnail.jpeg" Type="http://schemas.openxmlformats.org/package/2006/relationships/metadata/thumbnai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</p:sldIdLst>
  <p:sldSz cx="9144000" cy="6858000" type="screen4x3"/>
  <p:notesSz cx="6858000" cy="9144000"/>
  <p:defaultTextStyle>
    <a:defPPr>
      <a:defRPr altLang="es-ES" lang="es-E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clrIdx="0" id="1" initials="VCI" lastIdx="1" name="Venzor Cardenas Ivan">
    <p:extLst>
      <p:ext uri="{19B8F6BF-5375-455C-9EA6-DF929625EA0E}">
        <p15:presenceInfo xmlns:p15="http://schemas.microsoft.com/office/powerpoint/2012/main" providerId="AD" userId="S-1-5-21-1013650350-1346590635-1441200806-6966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autoAdjust="0" sz="13030"/>
    <p:restoredTop autoAdjust="0" sz="77737"/>
  </p:normalViewPr>
  <p:slideViewPr>
    <p:cSldViewPr>
      <p:cViewPr varScale="1">
        <p:scale>
          <a:sx d="100" n="66"/>
          <a:sy d="100" n="66"/>
        </p:scale>
        <p:origin x="1608" y="60"/>
      </p:cViewPr>
      <p:guideLst>
        <p:guide orient="horz" pos="2160"/>
        <p:guide pos="2880"/>
      </p:guideLst>
    </p:cSldViewPr>
  </p:slideViewPr>
  <p:notesTextViewPr>
    <p:cViewPr>
      <p:scale>
        <a:sx d="2" n="3"/>
        <a:sy d="2" n="3"/>
      </p:scale>
      <p:origin x="0" y="0"/>
    </p:cViewPr>
  </p:notesTextViewPr>
  <p:gridSpacing cx="72008" cy="72008"/>
</p:viewPr>
</file>

<file path=ppt/_rels/presentation.xml.rels><?xml version="1.0" encoding="UTF-8" standalone="yes"?><Relationships xmlns="http://schemas.openxmlformats.org/package/2006/relationships"><Relationship Id="rId211" Target="slides/slide204.xml" Type="http://schemas.openxmlformats.org/officeDocument/2006/relationships/slide"/><Relationship Id="rId210" Target="slides/slide203.xml" Type="http://schemas.openxmlformats.org/officeDocument/2006/relationships/slide"/><Relationship Id="rId209" Target="slides/slide202.xml" Type="http://schemas.openxmlformats.org/officeDocument/2006/relationships/slide"/><Relationship Id="rId208" Target="slides/slide201.xml" Type="http://schemas.openxmlformats.org/officeDocument/2006/relationships/slide"/><Relationship Id="rId207" Target="slides/slide200.xml" Type="http://schemas.openxmlformats.org/officeDocument/2006/relationships/slide"/><Relationship Id="rId206" Target="slides/slide199.xml" Type="http://schemas.openxmlformats.org/officeDocument/2006/relationships/slide"/><Relationship Id="rId205" Target="slides/slide198.xml" Type="http://schemas.openxmlformats.org/officeDocument/2006/relationships/slide"/><Relationship Id="rId204" Target="slides/slide197.xml" Type="http://schemas.openxmlformats.org/officeDocument/2006/relationships/slide"/><Relationship Id="rId203" Target="slides/slide196.xml" Type="http://schemas.openxmlformats.org/officeDocument/2006/relationships/slide"/><Relationship Id="rId202" Target="slides/slide195.xml" Type="http://schemas.openxmlformats.org/officeDocument/2006/relationships/slide"/><Relationship Id="rId201" Target="slides/slide194.xml" Type="http://schemas.openxmlformats.org/officeDocument/2006/relationships/slide"/><Relationship Id="rId200" Target="slides/slide193.xml" Type="http://schemas.openxmlformats.org/officeDocument/2006/relationships/slide"/><Relationship Id="rId56" Target="slides/slide49.xml" Type="http://schemas.openxmlformats.org/officeDocument/2006/relationships/slide"/><Relationship Id="rId197" Target="slides/slide190.xml" Type="http://schemas.openxmlformats.org/officeDocument/2006/relationships/slide"/><Relationship Id="rId55" Target="slides/slide48.xml" Type="http://schemas.openxmlformats.org/officeDocument/2006/relationships/slide"/><Relationship Id="rId196" Target="slides/slide189.xml" Type="http://schemas.openxmlformats.org/officeDocument/2006/relationships/slide"/><Relationship Id="rId54" Target="slides/slide47.xml" Type="http://schemas.openxmlformats.org/officeDocument/2006/relationships/slide"/><Relationship Id="rId195" Target="slides/slide188.xml" Type="http://schemas.openxmlformats.org/officeDocument/2006/relationships/slide"/><Relationship Id="rId53" Target="slides/slide46.xml" Type="http://schemas.openxmlformats.org/officeDocument/2006/relationships/slide"/><Relationship Id="rId194" Target="slides/slide187.xml" Type="http://schemas.openxmlformats.org/officeDocument/2006/relationships/slide"/><Relationship Id="rId52" Target="slides/slide45.xml" Type="http://schemas.openxmlformats.org/officeDocument/2006/relationships/slide"/><Relationship Id="rId193" Target="slides/slide186.xml" Type="http://schemas.openxmlformats.org/officeDocument/2006/relationships/slide"/><Relationship Id="rId51" Target="slides/slide44.xml" Type="http://schemas.openxmlformats.org/officeDocument/2006/relationships/slide"/><Relationship Id="rId192" Target="slides/slide185.xml" Type="http://schemas.openxmlformats.org/officeDocument/2006/relationships/slide"/><Relationship Id="rId50" Target="slides/slide43.xml" Type="http://schemas.openxmlformats.org/officeDocument/2006/relationships/slide"/><Relationship Id="rId191" Target="slides/slide184.xml" Type="http://schemas.openxmlformats.org/officeDocument/2006/relationships/slide"/><Relationship Id="rId190" Target="slides/slide183.xml" Type="http://schemas.openxmlformats.org/officeDocument/2006/relationships/slide"/><Relationship Id="rId48" Target="slides/slide41.xml" Type="http://schemas.openxmlformats.org/officeDocument/2006/relationships/slide"/><Relationship Id="rId189" Target="slides/slide182.xml" Type="http://schemas.openxmlformats.org/officeDocument/2006/relationships/slide"/><Relationship Id="rId47" Target="slides/slide40.xml" Type="http://schemas.openxmlformats.org/officeDocument/2006/relationships/slide"/><Relationship Id="rId188" Target="slides/slide181.xml" Type="http://schemas.openxmlformats.org/officeDocument/2006/relationships/slide"/><Relationship Id="rId46" Target="slides/slide39.xml" Type="http://schemas.openxmlformats.org/officeDocument/2006/relationships/slide"/><Relationship Id="rId187" Target="slides/slide180.xml" Type="http://schemas.openxmlformats.org/officeDocument/2006/relationships/slide"/><Relationship Id="rId45" Target="slides/slide38.xml" Type="http://schemas.openxmlformats.org/officeDocument/2006/relationships/slide"/><Relationship Id="rId186" Target="slides/slide179.xml" Type="http://schemas.openxmlformats.org/officeDocument/2006/relationships/slide"/><Relationship Id="rId44" Target="slides/slide37.xml" Type="http://schemas.openxmlformats.org/officeDocument/2006/relationships/slide"/><Relationship Id="rId185" Target="slides/slide178.xml" Type="http://schemas.openxmlformats.org/officeDocument/2006/relationships/slide"/><Relationship Id="rId43" Target="slides/slide36.xml" Type="http://schemas.openxmlformats.org/officeDocument/2006/relationships/slide"/><Relationship Id="rId184" Target="slides/slide177.xml" Type="http://schemas.openxmlformats.org/officeDocument/2006/relationships/slide"/><Relationship Id="rId42" Target="slides/slide35.xml" Type="http://schemas.openxmlformats.org/officeDocument/2006/relationships/slide"/><Relationship Id="rId183" Target="slides/slide176.xml" Type="http://schemas.openxmlformats.org/officeDocument/2006/relationships/slide"/><Relationship Id="rId41" Target="slides/slide34.xml" Type="http://schemas.openxmlformats.org/officeDocument/2006/relationships/slide"/><Relationship Id="rId182" Target="slides/slide175.xml" Type="http://schemas.openxmlformats.org/officeDocument/2006/relationships/slide"/><Relationship Id="rId40" Target="slides/slide33.xml" Type="http://schemas.openxmlformats.org/officeDocument/2006/relationships/slide"/><Relationship Id="rId181" Target="slides/slide174.xml" Type="http://schemas.openxmlformats.org/officeDocument/2006/relationships/slide"/><Relationship Id="rId180" Target="slides/slide173.xml" Type="http://schemas.openxmlformats.org/officeDocument/2006/relationships/slide"/><Relationship Id="rId35" Target="slides/slide28.xml" Type="http://schemas.openxmlformats.org/officeDocument/2006/relationships/slide"/><Relationship Id="rId176" Target="slides/slide169.xml" Type="http://schemas.openxmlformats.org/officeDocument/2006/relationships/slide"/><Relationship Id="rId34" Target="slides/slide27.xml" Type="http://schemas.openxmlformats.org/officeDocument/2006/relationships/slide"/><Relationship Id="rId175" Target="slides/slide168.xml" Type="http://schemas.openxmlformats.org/officeDocument/2006/relationships/slide"/><Relationship Id="rId33" Target="slides/slide26.xml" Type="http://schemas.openxmlformats.org/officeDocument/2006/relationships/slide"/><Relationship Id="rId174" Target="slides/slide167.xml" Type="http://schemas.openxmlformats.org/officeDocument/2006/relationships/slide"/><Relationship Id="rId32" Target="slides/slide25.xml" Type="http://schemas.openxmlformats.org/officeDocument/2006/relationships/slide"/><Relationship Id="rId173" Target="slides/slide166.xml" Type="http://schemas.openxmlformats.org/officeDocument/2006/relationships/slide"/><Relationship Id="rId31" Target="slides/slide24.xml" Type="http://schemas.openxmlformats.org/officeDocument/2006/relationships/slide"/><Relationship Id="rId172" Target="slides/slide165.xml" Type="http://schemas.openxmlformats.org/officeDocument/2006/relationships/slide"/><Relationship Id="rId30" Target="slides/slide23.xml" Type="http://schemas.openxmlformats.org/officeDocument/2006/relationships/slide"/><Relationship Id="rId171" Target="slides/slide164.xml" Type="http://schemas.openxmlformats.org/officeDocument/2006/relationships/slide"/><Relationship Id="rId170" Target="slides/slide163.xml" Type="http://schemas.openxmlformats.org/officeDocument/2006/relationships/slide"/><Relationship Id="rId25" Target="slides/slide18.xml" Type="http://schemas.openxmlformats.org/officeDocument/2006/relationships/slide"/><Relationship Id="rId166" Target="slides/slide159.xml" Type="http://schemas.openxmlformats.org/officeDocument/2006/relationships/slide"/><Relationship Id="rId24" Target="slides/slide17.xml" Type="http://schemas.openxmlformats.org/officeDocument/2006/relationships/slide"/><Relationship Id="rId165" Target="slides/slide158.xml" Type="http://schemas.openxmlformats.org/officeDocument/2006/relationships/slide"/><Relationship Id="rId23" Target="slides/slide16.xml" Type="http://schemas.openxmlformats.org/officeDocument/2006/relationships/slide"/><Relationship Id="rId164" Target="slides/slide157.xml" Type="http://schemas.openxmlformats.org/officeDocument/2006/relationships/slide"/><Relationship Id="rId22" Target="slides/slide15.xml" Type="http://schemas.openxmlformats.org/officeDocument/2006/relationships/slide"/><Relationship Id="rId163" Target="slides/slide156.xml" Type="http://schemas.openxmlformats.org/officeDocument/2006/relationships/slide"/><Relationship Id="rId21" Target="slides/slide14.xml" Type="http://schemas.openxmlformats.org/officeDocument/2006/relationships/slide"/><Relationship Id="rId162" Target="slides/slide155.xml" Type="http://schemas.openxmlformats.org/officeDocument/2006/relationships/slide"/><Relationship Id="rId20" Target="slides/slide13.xml" Type="http://schemas.openxmlformats.org/officeDocument/2006/relationships/slide"/><Relationship Id="rId161" Target="slides/slide154.xml" Type="http://schemas.openxmlformats.org/officeDocument/2006/relationships/slide"/><Relationship Id="rId160" Target="slides/slide153.xml" Type="http://schemas.openxmlformats.org/officeDocument/2006/relationships/slide"/><Relationship Id="rId15" Target="slides/slide8.xml" Type="http://schemas.openxmlformats.org/officeDocument/2006/relationships/slide"/><Relationship Id="rId156" Target="slides/slide149.xml" Type="http://schemas.openxmlformats.org/officeDocument/2006/relationships/slide"/><Relationship Id="rId14" Target="slides/slide7.xml" Type="http://schemas.openxmlformats.org/officeDocument/2006/relationships/slide"/><Relationship Id="rId155" Target="slides/slide148.xml" Type="http://schemas.openxmlformats.org/officeDocument/2006/relationships/slide"/><Relationship Id="rId13" Target="slides/slide6.xml" Type="http://schemas.openxmlformats.org/officeDocument/2006/relationships/slide"/><Relationship Id="rId154" Target="slides/slide147.xml" Type="http://schemas.openxmlformats.org/officeDocument/2006/relationships/slide"/><Relationship Id="rId12" Target="slides/slide5.xml" Type="http://schemas.openxmlformats.org/officeDocument/2006/relationships/slide"/><Relationship Id="rId153" Target="slides/slide146.xml" Type="http://schemas.openxmlformats.org/officeDocument/2006/relationships/slide"/><Relationship Id="rId11" Target="slides/slide4.xml" Type="http://schemas.openxmlformats.org/officeDocument/2006/relationships/slide"/><Relationship Id="rId152" Target="slides/slide145.xml" Type="http://schemas.openxmlformats.org/officeDocument/2006/relationships/slide"/><Relationship Id="rId10" Target="slides/slide3.xml" Type="http://schemas.openxmlformats.org/officeDocument/2006/relationships/slide"/><Relationship Id="rId151" Target="slides/slide144.xml" Type="http://schemas.openxmlformats.org/officeDocument/2006/relationships/slide"/><Relationship Id="rId150" Target="slides/slide143.xml" Type="http://schemas.openxmlformats.org/officeDocument/2006/relationships/slide"/><Relationship Id="rId146" Target="slides/slide139.xml" Type="http://schemas.openxmlformats.org/officeDocument/2006/relationships/slide"/><Relationship Id="rId145" Target="slides/slide138.xml" Type="http://schemas.openxmlformats.org/officeDocument/2006/relationships/slide"/><Relationship Id="rId144" Target="slides/slide137.xml" Type="http://schemas.openxmlformats.org/officeDocument/2006/relationships/slide"/><Relationship Id="rId143" Target="slides/slide136.xml" Type="http://schemas.openxmlformats.org/officeDocument/2006/relationships/slide"/><Relationship Id="rId142" Target="slides/slide135.xml" Type="http://schemas.openxmlformats.org/officeDocument/2006/relationships/slide"/><Relationship Id="rId141" Target="slides/slide134.xml" Type="http://schemas.openxmlformats.org/officeDocument/2006/relationships/slide"/><Relationship Id="rId140" Target="slides/slide133.xml" Type="http://schemas.openxmlformats.org/officeDocument/2006/relationships/slide"/><Relationship Id="rId3" Target="presProps.xml" Type="http://schemas.openxmlformats.org/officeDocument/2006/relationships/presProps"/><Relationship Id="rId136" Target="slides/slide129.xml" Type="http://schemas.openxmlformats.org/officeDocument/2006/relationships/slide"/><Relationship Id="rId2" Target="viewProps.xml" Type="http://schemas.openxmlformats.org/officeDocument/2006/relationships/viewProps"/><Relationship Id="rId135" Target="slides/slide128.xml" Type="http://schemas.openxmlformats.org/officeDocument/2006/relationships/slide"/><Relationship Id="rId1" Target="theme/theme1.xml" Type="http://schemas.openxmlformats.org/officeDocument/2006/relationships/theme"/><Relationship Id="rId134" Target="slides/slide127.xml" Type="http://schemas.openxmlformats.org/officeDocument/2006/relationships/slide"/><Relationship Id="rId133" Target="slides/slide126.xml" Type="http://schemas.openxmlformats.org/officeDocument/2006/relationships/slide"/><Relationship Id="rId132" Target="slides/slide125.xml" Type="http://schemas.openxmlformats.org/officeDocument/2006/relationships/slide"/><Relationship Id="rId131" Target="slides/slide124.xml" Type="http://schemas.openxmlformats.org/officeDocument/2006/relationships/slide"/><Relationship Id="rId130" Target="slides/slide123.xml" Type="http://schemas.openxmlformats.org/officeDocument/2006/relationships/slide"/><Relationship Id="rId126" Target="slides/slide119.xml" Type="http://schemas.openxmlformats.org/officeDocument/2006/relationships/slide"/><Relationship Id="rId125" Target="slides/slide118.xml" Type="http://schemas.openxmlformats.org/officeDocument/2006/relationships/slide"/><Relationship Id="rId124" Target="slides/slide117.xml" Type="http://schemas.openxmlformats.org/officeDocument/2006/relationships/slide"/><Relationship Id="rId123" Target="slides/slide116.xml" Type="http://schemas.openxmlformats.org/officeDocument/2006/relationships/slide"/><Relationship Id="rId122" Target="slides/slide115.xml" Type="http://schemas.openxmlformats.org/officeDocument/2006/relationships/slide"/><Relationship Id="rId121" Target="slides/slide114.xml" Type="http://schemas.openxmlformats.org/officeDocument/2006/relationships/slide"/><Relationship Id="rId120" Target="slides/slide113.xml" Type="http://schemas.openxmlformats.org/officeDocument/2006/relationships/slide"/><Relationship Id="rId116" Target="slides/slide109.xml" Type="http://schemas.openxmlformats.org/officeDocument/2006/relationships/slide"/><Relationship Id="rId106" Target="slides/slide99.xml" Type="http://schemas.openxmlformats.org/officeDocument/2006/relationships/slide"/><Relationship Id="rId115" Target="slides/slide108.xml" Type="http://schemas.openxmlformats.org/officeDocument/2006/relationships/slide"/><Relationship Id="rId99" Target="slides/slide92.xml" Type="http://schemas.openxmlformats.org/officeDocument/2006/relationships/slide"/><Relationship Id="rId114" Target="slides/slide107.xml" Type="http://schemas.openxmlformats.org/officeDocument/2006/relationships/slide"/><Relationship Id="rId98" Target="slides/slide91.xml" Type="http://schemas.openxmlformats.org/officeDocument/2006/relationships/slide"/><Relationship Id="rId93" Target="slides/slide86.xml" Type="http://schemas.openxmlformats.org/officeDocument/2006/relationships/slide"/><Relationship Id="rId38" Target="slides/slide31.xml" Type="http://schemas.openxmlformats.org/officeDocument/2006/relationships/slide"/><Relationship Id="rId179" Target="slides/slide172.xml" Type="http://schemas.openxmlformats.org/officeDocument/2006/relationships/slide"/><Relationship Id="rId109" Target="slides/slide102.xml" Type="http://schemas.openxmlformats.org/officeDocument/2006/relationships/slide"/><Relationship Id="rId92" Target="slides/slide85.xml" Type="http://schemas.openxmlformats.org/officeDocument/2006/relationships/slide"/><Relationship Id="rId37" Target="slides/slide30.xml" Type="http://schemas.openxmlformats.org/officeDocument/2006/relationships/slide"/><Relationship Id="rId178" Target="slides/slide171.xml" Type="http://schemas.openxmlformats.org/officeDocument/2006/relationships/slide"/><Relationship Id="rId108" Target="slides/slide101.xml" Type="http://schemas.openxmlformats.org/officeDocument/2006/relationships/slide"/><Relationship Id="rId91" Target="slides/slide84.xml" Type="http://schemas.openxmlformats.org/officeDocument/2006/relationships/slide"/><Relationship Id="rId36" Target="slides/slide29.xml" Type="http://schemas.openxmlformats.org/officeDocument/2006/relationships/slide"/><Relationship Id="rId177" Target="slides/slide170.xml" Type="http://schemas.openxmlformats.org/officeDocument/2006/relationships/slide"/><Relationship Id="rId107" Target="slides/slide100.xml" Type="http://schemas.openxmlformats.org/officeDocument/2006/relationships/slide"/><Relationship Id="rId90" Target="slides/slide83.xml" Type="http://schemas.openxmlformats.org/officeDocument/2006/relationships/slide"/><Relationship Id="rId83" Target="slides/slide76.xml" Type="http://schemas.openxmlformats.org/officeDocument/2006/relationships/slide"/><Relationship Id="rId28" Target="slides/slide21.xml" Type="http://schemas.openxmlformats.org/officeDocument/2006/relationships/slide"/><Relationship Id="rId169" Target="slides/slide162.xml" Type="http://schemas.openxmlformats.org/officeDocument/2006/relationships/slide"/><Relationship Id="rId82" Target="slides/slide75.xml" Type="http://schemas.openxmlformats.org/officeDocument/2006/relationships/slide"/><Relationship Id="rId27" Target="slides/slide20.xml" Type="http://schemas.openxmlformats.org/officeDocument/2006/relationships/slide"/><Relationship Id="rId168" Target="slides/slide161.xml" Type="http://schemas.openxmlformats.org/officeDocument/2006/relationships/slide"/><Relationship Id="rId81" Target="slides/slide74.xml" Type="http://schemas.openxmlformats.org/officeDocument/2006/relationships/slide"/><Relationship Id="rId26" Target="slides/slide19.xml" Type="http://schemas.openxmlformats.org/officeDocument/2006/relationships/slide"/><Relationship Id="rId167" Target="slides/slide160.xml" Type="http://schemas.openxmlformats.org/officeDocument/2006/relationships/slide"/><Relationship Id="rId80" Target="slides/slide73.xml" Type="http://schemas.openxmlformats.org/officeDocument/2006/relationships/slide"/><Relationship Id="rId73" Target="slides/slide66.xml" Type="http://schemas.openxmlformats.org/officeDocument/2006/relationships/slide"/><Relationship Id="rId18" Target="slides/slide11.xml" Type="http://schemas.openxmlformats.org/officeDocument/2006/relationships/slide"/><Relationship Id="rId159" Target="slides/slide152.xml" Type="http://schemas.openxmlformats.org/officeDocument/2006/relationships/slide"/><Relationship Id="rId72" Target="slides/slide65.xml" Type="http://schemas.openxmlformats.org/officeDocument/2006/relationships/slide"/><Relationship Id="rId17" Target="slides/slide10.xml" Type="http://schemas.openxmlformats.org/officeDocument/2006/relationships/slide"/><Relationship Id="rId158" Target="slides/slide151.xml" Type="http://schemas.openxmlformats.org/officeDocument/2006/relationships/slide"/><Relationship Id="rId71" Target="slides/slide64.xml" Type="http://schemas.openxmlformats.org/officeDocument/2006/relationships/slide"/><Relationship Id="rId16" Target="slides/slide9.xml" Type="http://schemas.openxmlformats.org/officeDocument/2006/relationships/slide"/><Relationship Id="rId157" Target="slides/slide150.xml" Type="http://schemas.openxmlformats.org/officeDocument/2006/relationships/slide"/><Relationship Id="rId70" Target="slides/slide63.xml" Type="http://schemas.openxmlformats.org/officeDocument/2006/relationships/slide"/><Relationship Id="rId113" Target="slides/slide106.xml" Type="http://schemas.openxmlformats.org/officeDocument/2006/relationships/slide"/><Relationship Id="rId97" Target="slides/slide90.xml" Type="http://schemas.openxmlformats.org/officeDocument/2006/relationships/slide"/><Relationship Id="rId63" Target="slides/slide56.xml" Type="http://schemas.openxmlformats.org/officeDocument/2006/relationships/slide"/><Relationship Id="rId112" Target="slides/slide105.xml" Type="http://schemas.openxmlformats.org/officeDocument/2006/relationships/slide"/><Relationship Id="rId96" Target="slides/slide89.xml" Type="http://schemas.openxmlformats.org/officeDocument/2006/relationships/slide"/><Relationship Id="rId149" Target="slides/slide142.xml" Type="http://schemas.openxmlformats.org/officeDocument/2006/relationships/slide"/><Relationship Id="rId62" Target="slides/slide55.xml" Type="http://schemas.openxmlformats.org/officeDocument/2006/relationships/slide"/><Relationship Id="rId111" Target="slides/slide104.xml" Type="http://schemas.openxmlformats.org/officeDocument/2006/relationships/slide"/><Relationship Id="rId95" Target="slides/slide88.xml" Type="http://schemas.openxmlformats.org/officeDocument/2006/relationships/slide"/><Relationship Id="rId148" Target="slides/slide141.xml" Type="http://schemas.openxmlformats.org/officeDocument/2006/relationships/slide"/><Relationship Id="rId61" Target="slides/slide54.xml" Type="http://schemas.openxmlformats.org/officeDocument/2006/relationships/slide"/><Relationship Id="rId110" Target="slides/slide103.xml" Type="http://schemas.openxmlformats.org/officeDocument/2006/relationships/slide"/><Relationship Id="rId94" Target="slides/slide87.xml" Type="http://schemas.openxmlformats.org/officeDocument/2006/relationships/slide"/><Relationship Id="rId147" Target="slides/slide140.xml" Type="http://schemas.openxmlformats.org/officeDocument/2006/relationships/slide"/><Relationship Id="rId60" Target="slides/slide53.xml" Type="http://schemas.openxmlformats.org/officeDocument/2006/relationships/slide"/><Relationship Id="rId103" Target="slides/slide96.xml" Type="http://schemas.openxmlformats.org/officeDocument/2006/relationships/slide"/><Relationship Id="rId87" Target="slides/slide80.xml" Type="http://schemas.openxmlformats.org/officeDocument/2006/relationships/slide"/><Relationship Id="rId102" Target="slides/slide95.xml" Type="http://schemas.openxmlformats.org/officeDocument/2006/relationships/slide"/><Relationship Id="rId86" Target="slides/slide79.xml" Type="http://schemas.openxmlformats.org/officeDocument/2006/relationships/slide"/><Relationship Id="rId6" Target="slideMasters/slideMaster1.xml" Type="http://schemas.openxmlformats.org/officeDocument/2006/relationships/slideMaster"/><Relationship Id="rId139" Target="slides/slide132.xml" Type="http://schemas.openxmlformats.org/officeDocument/2006/relationships/slide"/><Relationship Id="rId101" Target="slides/slide94.xml" Type="http://schemas.openxmlformats.org/officeDocument/2006/relationships/slide"/><Relationship Id="rId85" Target="slides/slide78.xml" Type="http://schemas.openxmlformats.org/officeDocument/2006/relationships/slide"/><Relationship Id="rId5" Target="commentAuthors.xml" Type="http://schemas.openxmlformats.org/officeDocument/2006/relationships/commentAuthors"/><Relationship Id="rId138" Target="slides/slide131.xml" Type="http://schemas.openxmlformats.org/officeDocument/2006/relationships/slide"/><Relationship Id="rId100" Target="slides/slide93.xml" Type="http://schemas.openxmlformats.org/officeDocument/2006/relationships/slide"/><Relationship Id="rId84" Target="slides/slide77.xml" Type="http://schemas.openxmlformats.org/officeDocument/2006/relationships/slide"/><Relationship Id="rId4" Target="tableStyles.xml" Type="http://schemas.openxmlformats.org/officeDocument/2006/relationships/tableStyles"/><Relationship Id="rId137" Target="slides/slide130.xml" Type="http://schemas.openxmlformats.org/officeDocument/2006/relationships/slide"/><Relationship Id="rId39" Target="slides/slide32.xml" Type="http://schemas.openxmlformats.org/officeDocument/2006/relationships/slide"/><Relationship Id="rId69" Target="slides/slide62.xml" Type="http://schemas.openxmlformats.org/officeDocument/2006/relationships/slide"/><Relationship Id="rId68" Target="slides/slide61.xml" Type="http://schemas.openxmlformats.org/officeDocument/2006/relationships/slide"/><Relationship Id="rId67" Target="slides/slide60.xml" Type="http://schemas.openxmlformats.org/officeDocument/2006/relationships/slide"/><Relationship Id="rId66" Target="slides/slide59.xml" Type="http://schemas.openxmlformats.org/officeDocument/2006/relationships/slide"/><Relationship Id="rId119" Target="slides/slide112.xml" Type="http://schemas.openxmlformats.org/officeDocument/2006/relationships/slide"/><Relationship Id="rId65" Target="slides/slide58.xml" Type="http://schemas.openxmlformats.org/officeDocument/2006/relationships/slide"/><Relationship Id="rId118" Target="slides/slide111.xml" Type="http://schemas.openxmlformats.org/officeDocument/2006/relationships/slide"/><Relationship Id="rId64" Target="slides/slide57.xml" Type="http://schemas.openxmlformats.org/officeDocument/2006/relationships/slide"/><Relationship Id="rId117" Target="slides/slide110.xml" Type="http://schemas.openxmlformats.org/officeDocument/2006/relationships/slide"/><Relationship Id="rId8" Target="slides/slide1.xml" Type="http://schemas.openxmlformats.org/officeDocument/2006/relationships/slide"/><Relationship Id="rId7" Target="notesMasters/notesMaster1.xml" Type="http://schemas.openxmlformats.org/officeDocument/2006/relationships/notesMaster"/><Relationship Id="rId59" Target="slides/slide52.xml" Type="http://schemas.openxmlformats.org/officeDocument/2006/relationships/slide"/><Relationship Id="rId199" Target="slides/slide192.xml" Type="http://schemas.openxmlformats.org/officeDocument/2006/relationships/slide"/><Relationship Id="rId58" Target="slides/slide51.xml" Type="http://schemas.openxmlformats.org/officeDocument/2006/relationships/slide"/><Relationship Id="rId105" Target="slides/slide98.xml" Type="http://schemas.openxmlformats.org/officeDocument/2006/relationships/slide"/><Relationship Id="rId89" Target="slides/slide82.xml" Type="http://schemas.openxmlformats.org/officeDocument/2006/relationships/slide"/><Relationship Id="rId19" Target="slides/slide12.xml" Type="http://schemas.openxmlformats.org/officeDocument/2006/relationships/slide"/><Relationship Id="rId104" Target="slides/slide97.xml" Type="http://schemas.openxmlformats.org/officeDocument/2006/relationships/slide"/><Relationship Id="rId88" Target="slides/slide81.xml" Type="http://schemas.openxmlformats.org/officeDocument/2006/relationships/slide"/><Relationship Id="rId49" Target="slides/slide42.xml" Type="http://schemas.openxmlformats.org/officeDocument/2006/relationships/slide"/><Relationship Id="rId79" Target="slides/slide72.xml" Type="http://schemas.openxmlformats.org/officeDocument/2006/relationships/slide"/><Relationship Id="rId78" Target="slides/slide71.xml" Type="http://schemas.openxmlformats.org/officeDocument/2006/relationships/slide"/><Relationship Id="rId77" Target="slides/slide70.xml" Type="http://schemas.openxmlformats.org/officeDocument/2006/relationships/slide"/><Relationship Id="rId76" Target="slides/slide69.xml" Type="http://schemas.openxmlformats.org/officeDocument/2006/relationships/slide"/><Relationship Id="rId129" Target="slides/slide122.xml" Type="http://schemas.openxmlformats.org/officeDocument/2006/relationships/slide"/><Relationship Id="rId75" Target="slides/slide68.xml" Type="http://schemas.openxmlformats.org/officeDocument/2006/relationships/slide"/><Relationship Id="rId128" Target="slides/slide121.xml" Type="http://schemas.openxmlformats.org/officeDocument/2006/relationships/slide"/><Relationship Id="rId9" Target="slides/slide2.xml" Type="http://schemas.openxmlformats.org/officeDocument/2006/relationships/slide"/><Relationship Id="rId74" Target="slides/slide67.xml" Type="http://schemas.openxmlformats.org/officeDocument/2006/relationships/slide"/><Relationship Id="rId127" Target="slides/slide120.xml" Type="http://schemas.openxmlformats.org/officeDocument/2006/relationships/slide"/><Relationship Id="rId198" Target="slides/slide191.xml" Type="http://schemas.openxmlformats.org/officeDocument/2006/relationships/slide"/><Relationship Id="rId57" Target="slides/slide50.xml" Type="http://schemas.openxmlformats.org/officeDocument/2006/relationships/slide"/><Relationship Id="rId29" Target="slides/slide22.xml" Type="http://schemas.openxmlformats.org/officeDocument/2006/relationships/slid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es-ES" lang="es-ES"/>
          </a:p>
        </p:txBody>
      </p:sp>
      <p:sp>
        <p:nvSpPr>
          <p:cNvPr id="3" name="2 Marcador de fecha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/>
            </a:lvl1pPr>
          </a:lstStyle>
          <a:p>
            <a:fld id="{21869648-0A44-43D3-B8DA-6423188891F4}" type="datetimeFigureOut">
              <a:rPr altLang="es-ES" lang="es-ES" smtClean="0"/>
              <a:t>25/01/2019</a:t>
            </a:fld>
            <a:endParaRPr altLang="es-ES" lang="es-ES"/>
          </a:p>
        </p:txBody>
      </p:sp>
      <p:sp>
        <p:nvSpPr>
          <p:cNvPr id="4" name="3 Marcador de imagen de diapositiva"/>
          <p:cNvSpPr>
            <a:spLocks noChangeAspect="1" noGrp="1" noRot="1"/>
          </p:cNvSpPr>
          <p:nvPr>
            <p:ph idx="2"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numCol="1" rIns="91440" rtlCol="0" tIns="45720" vert="horz"/>
          <a:lstStyle/>
          <a:p>
            <a:endParaRPr altLang="es-ES" lang="es-ES"/>
          </a:p>
        </p:txBody>
      </p:sp>
      <p:sp>
        <p:nvSpPr>
          <p:cNvPr id="5" name="4 Marcador de notas"/>
          <p:cNvSpPr>
            <a:spLocks noGrp="1"/>
          </p:cNvSpPr>
          <p:nvPr>
            <p:ph idx="3" sz="quarter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/>
            <a:r>
              <a:rPr altLang="es-ES" lang="es-ES" smtClean="0"/>
              <a:t>Haga clic para modificar el estilo de texto del patrón</a:t>
            </a:r>
          </a:p>
          <a:p>
            <a:pPr lvl="1"/>
            <a:r>
              <a:rPr altLang="es-ES" lang="es-ES" smtClean="0"/>
              <a:t>Segundo nivel</a:t>
            </a:r>
          </a:p>
          <a:p>
            <a:pPr lvl="2"/>
            <a:r>
              <a:rPr altLang="es-ES" lang="es-ES" smtClean="0"/>
              <a:t>Tercer nivel</a:t>
            </a:r>
          </a:p>
          <a:p>
            <a:pPr lvl="3"/>
            <a:r>
              <a:rPr altLang="es-ES" lang="es-ES" smtClean="0"/>
              <a:t>Cuarto nivel</a:t>
            </a:r>
          </a:p>
          <a:p>
            <a:pPr lvl="4"/>
            <a:r>
              <a:rPr altLang="es-ES" lang="es-ES" smtClean="0"/>
              <a:t>Quinto nivel</a:t>
            </a:r>
            <a:endParaRPr altLang="es-ES"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es-ES"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/>
            </a:lvl1pPr>
          </a:lstStyle>
          <a:p>
            <a:fld id="{09DA3430-3BA4-4693-B4DE-932AEBAAF0FE}" type="slidenum">
              <a:rPr altLang="es-ES" lang="es-ES" smtClean="0"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531131733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0.xml.rels><?xml version="1.0" encoding="UTF-8" standalone="yes"?><Relationships xmlns="http://schemas.openxmlformats.org/package/2006/relationships"><Relationship Id="rId2" Target="../slides/slide10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1.xml.rels><?xml version="1.0" encoding="UTF-8" standalone="yes"?><Relationships xmlns="http://schemas.openxmlformats.org/package/2006/relationships"><Relationship Id="rId2" Target="../slides/slide10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2.xml.rels><?xml version="1.0" encoding="UTF-8" standalone="yes"?><Relationships xmlns="http://schemas.openxmlformats.org/package/2006/relationships"><Relationship Id="rId2" Target="../slides/slide10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3.xml.rels><?xml version="1.0" encoding="UTF-8" standalone="yes"?><Relationships xmlns="http://schemas.openxmlformats.org/package/2006/relationships"><Relationship Id="rId2" Target="../slides/slide10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4.xml.rels><?xml version="1.0" encoding="UTF-8" standalone="yes"?><Relationships xmlns="http://schemas.openxmlformats.org/package/2006/relationships"><Relationship Id="rId2" Target="../slides/slide10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5.xml.rels><?xml version="1.0" encoding="UTF-8" standalone="yes"?><Relationships xmlns="http://schemas.openxmlformats.org/package/2006/relationships"><Relationship Id="rId2" Target="../slides/slide10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6.xml.rels><?xml version="1.0" encoding="UTF-8" standalone="yes"?><Relationships xmlns="http://schemas.openxmlformats.org/package/2006/relationships"><Relationship Id="rId2" Target="../slides/slide10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7.xml.rels><?xml version="1.0" encoding="UTF-8" standalone="yes"?><Relationships xmlns="http://schemas.openxmlformats.org/package/2006/relationships"><Relationship Id="rId2" Target="../slides/slide10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8.xml.rels><?xml version="1.0" encoding="UTF-8" standalone="yes"?><Relationships xmlns="http://schemas.openxmlformats.org/package/2006/relationships"><Relationship Id="rId2" Target="../slides/slide10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9.xml.rels><?xml version="1.0" encoding="UTF-8" standalone="yes"?><Relationships xmlns="http://schemas.openxmlformats.org/package/2006/relationships"><Relationship Id="rId2" Target="../slides/slide10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0.xml.rels><?xml version="1.0" encoding="UTF-8" standalone="yes"?><Relationships xmlns="http://schemas.openxmlformats.org/package/2006/relationships"><Relationship Id="rId2" Target="../slides/slide1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1.xml.rels><?xml version="1.0" encoding="UTF-8" standalone="yes"?><Relationships xmlns="http://schemas.openxmlformats.org/package/2006/relationships"><Relationship Id="rId2" Target="../slides/slide1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2.xml.rels><?xml version="1.0" encoding="UTF-8" standalone="yes"?><Relationships xmlns="http://schemas.openxmlformats.org/package/2006/relationships"><Relationship Id="rId2" Target="../slides/slide11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3.xml.rels><?xml version="1.0" encoding="UTF-8" standalone="yes"?><Relationships xmlns="http://schemas.openxmlformats.org/package/2006/relationships"><Relationship Id="rId2" Target="../slides/slide11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4.xml.rels><?xml version="1.0" encoding="UTF-8" standalone="yes"?><Relationships xmlns="http://schemas.openxmlformats.org/package/2006/relationships"><Relationship Id="rId2" Target="../slides/slide11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5.xml.rels><?xml version="1.0" encoding="UTF-8" standalone="yes"?><Relationships xmlns="http://schemas.openxmlformats.org/package/2006/relationships"><Relationship Id="rId2" Target="../slides/slide11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6.xml.rels><?xml version="1.0" encoding="UTF-8" standalone="yes"?><Relationships xmlns="http://schemas.openxmlformats.org/package/2006/relationships"><Relationship Id="rId2" Target="../slides/slide11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7.xml.rels><?xml version="1.0" encoding="UTF-8" standalone="yes"?><Relationships xmlns="http://schemas.openxmlformats.org/package/2006/relationships"><Relationship Id="rId2" Target="../slides/slide11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8.xml.rels><?xml version="1.0" encoding="UTF-8" standalone="yes"?><Relationships xmlns="http://schemas.openxmlformats.org/package/2006/relationships"><Relationship Id="rId2" Target="../slides/slide11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9.xml.rels><?xml version="1.0" encoding="UTF-8" standalone="yes"?><Relationships xmlns="http://schemas.openxmlformats.org/package/2006/relationships"><Relationship Id="rId2" Target="../slides/slide11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2" Target="../slides/slide1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0.xml.rels><?xml version="1.0" encoding="UTF-8" standalone="yes"?><Relationships xmlns="http://schemas.openxmlformats.org/package/2006/relationships"><Relationship Id="rId2" Target="../slides/slide12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1.xml.rels><?xml version="1.0" encoding="UTF-8" standalone="yes"?><Relationships xmlns="http://schemas.openxmlformats.org/package/2006/relationships"><Relationship Id="rId2" Target="../slides/slide12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2.xml.rels><?xml version="1.0" encoding="UTF-8" standalone="yes"?><Relationships xmlns="http://schemas.openxmlformats.org/package/2006/relationships"><Relationship Id="rId2" Target="../slides/slide12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3.xml.rels><?xml version="1.0" encoding="UTF-8" standalone="yes"?><Relationships xmlns="http://schemas.openxmlformats.org/package/2006/relationships"><Relationship Id="rId2" Target="../slides/slide12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4.xml.rels><?xml version="1.0" encoding="UTF-8" standalone="yes"?><Relationships xmlns="http://schemas.openxmlformats.org/package/2006/relationships"><Relationship Id="rId2" Target="../slides/slide12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5.xml.rels><?xml version="1.0" encoding="UTF-8" standalone="yes"?><Relationships xmlns="http://schemas.openxmlformats.org/package/2006/relationships"><Relationship Id="rId2" Target="../slides/slide12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6.xml.rels><?xml version="1.0" encoding="UTF-8" standalone="yes"?><Relationships xmlns="http://schemas.openxmlformats.org/package/2006/relationships"><Relationship Id="rId2" Target="../slides/slide12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7.xml.rels><?xml version="1.0" encoding="UTF-8" standalone="yes"?><Relationships xmlns="http://schemas.openxmlformats.org/package/2006/relationships"><Relationship Id="rId2" Target="../slides/slide12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8.xml.rels><?xml version="1.0" encoding="UTF-8" standalone="yes"?><Relationships xmlns="http://schemas.openxmlformats.org/package/2006/relationships"><Relationship Id="rId2" Target="../slides/slide12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9.xml.rels><?xml version="1.0" encoding="UTF-8" standalone="yes"?><Relationships xmlns="http://schemas.openxmlformats.org/package/2006/relationships"><Relationship Id="rId2" Target="../slides/slide12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2" Target="../slides/slide1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0.xml.rels><?xml version="1.0" encoding="UTF-8" standalone="yes"?><Relationships xmlns="http://schemas.openxmlformats.org/package/2006/relationships"><Relationship Id="rId2" Target="../slides/slide13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1.xml.rels><?xml version="1.0" encoding="UTF-8" standalone="yes"?><Relationships xmlns="http://schemas.openxmlformats.org/package/2006/relationships"><Relationship Id="rId2" Target="../slides/slide13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2.xml.rels><?xml version="1.0" encoding="UTF-8" standalone="yes"?><Relationships xmlns="http://schemas.openxmlformats.org/package/2006/relationships"><Relationship Id="rId2" Target="../slides/slide13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3.xml.rels><?xml version="1.0" encoding="UTF-8" standalone="yes"?><Relationships xmlns="http://schemas.openxmlformats.org/package/2006/relationships"><Relationship Id="rId2" Target="../slides/slide13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4.xml.rels><?xml version="1.0" encoding="UTF-8" standalone="yes"?><Relationships xmlns="http://schemas.openxmlformats.org/package/2006/relationships"><Relationship Id="rId2" Target="../slides/slide13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5.xml.rels><?xml version="1.0" encoding="UTF-8" standalone="yes"?><Relationships xmlns="http://schemas.openxmlformats.org/package/2006/relationships"><Relationship Id="rId2" Target="../slides/slide13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6.xml.rels><?xml version="1.0" encoding="UTF-8" standalone="yes"?><Relationships xmlns="http://schemas.openxmlformats.org/package/2006/relationships"><Relationship Id="rId2" Target="../slides/slide13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7.xml.rels><?xml version="1.0" encoding="UTF-8" standalone="yes"?><Relationships xmlns="http://schemas.openxmlformats.org/package/2006/relationships"><Relationship Id="rId2" Target="../slides/slide13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8.xml.rels><?xml version="1.0" encoding="UTF-8" standalone="yes"?><Relationships xmlns="http://schemas.openxmlformats.org/package/2006/relationships"><Relationship Id="rId2" Target="../slides/slide13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9.xml.rels><?xml version="1.0" encoding="UTF-8" standalone="yes"?><Relationships xmlns="http://schemas.openxmlformats.org/package/2006/relationships"><Relationship Id="rId2" Target="../slides/slide13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2" Target="../slides/slide1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0.xml.rels><?xml version="1.0" encoding="UTF-8" standalone="yes"?><Relationships xmlns="http://schemas.openxmlformats.org/package/2006/relationships"><Relationship Id="rId2" Target="../slides/slide14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1.xml.rels><?xml version="1.0" encoding="UTF-8" standalone="yes"?><Relationships xmlns="http://schemas.openxmlformats.org/package/2006/relationships"><Relationship Id="rId2" Target="../slides/slide14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2.xml.rels><?xml version="1.0" encoding="UTF-8" standalone="yes"?><Relationships xmlns="http://schemas.openxmlformats.org/package/2006/relationships"><Relationship Id="rId2" Target="../slides/slide14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3.xml.rels><?xml version="1.0" encoding="UTF-8" standalone="yes"?><Relationships xmlns="http://schemas.openxmlformats.org/package/2006/relationships"><Relationship Id="rId2" Target="../slides/slide14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4.xml.rels><?xml version="1.0" encoding="UTF-8" standalone="yes"?><Relationships xmlns="http://schemas.openxmlformats.org/package/2006/relationships"><Relationship Id="rId2" Target="../slides/slide14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5.xml.rels><?xml version="1.0" encoding="UTF-8" standalone="yes"?><Relationships xmlns="http://schemas.openxmlformats.org/package/2006/relationships"><Relationship Id="rId2" Target="../slides/slide14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6.xml.rels><?xml version="1.0" encoding="UTF-8" standalone="yes"?><Relationships xmlns="http://schemas.openxmlformats.org/package/2006/relationships"><Relationship Id="rId2" Target="../slides/slide14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7.xml.rels><?xml version="1.0" encoding="UTF-8" standalone="yes"?><Relationships xmlns="http://schemas.openxmlformats.org/package/2006/relationships"><Relationship Id="rId2" Target="../slides/slide14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8.xml.rels><?xml version="1.0" encoding="UTF-8" standalone="yes"?><Relationships xmlns="http://schemas.openxmlformats.org/package/2006/relationships"><Relationship Id="rId2" Target="../slides/slide14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9.xml.rels><?xml version="1.0" encoding="UTF-8" standalone="yes"?><Relationships xmlns="http://schemas.openxmlformats.org/package/2006/relationships"><Relationship Id="rId2" Target="../slides/slide14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2" Target="../slides/slide1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0.xml.rels><?xml version="1.0" encoding="UTF-8" standalone="yes"?><Relationships xmlns="http://schemas.openxmlformats.org/package/2006/relationships"><Relationship Id="rId2" Target="../slides/slide15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1.xml.rels><?xml version="1.0" encoding="UTF-8" standalone="yes"?><Relationships xmlns="http://schemas.openxmlformats.org/package/2006/relationships"><Relationship Id="rId2" Target="../slides/slide15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2.xml.rels><?xml version="1.0" encoding="UTF-8" standalone="yes"?><Relationships xmlns="http://schemas.openxmlformats.org/package/2006/relationships"><Relationship Id="rId2" Target="../slides/slide15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3.xml.rels><?xml version="1.0" encoding="UTF-8" standalone="yes"?><Relationships xmlns="http://schemas.openxmlformats.org/package/2006/relationships"><Relationship Id="rId2" Target="../slides/slide15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4.xml.rels><?xml version="1.0" encoding="UTF-8" standalone="yes"?><Relationships xmlns="http://schemas.openxmlformats.org/package/2006/relationships"><Relationship Id="rId2" Target="../slides/slide15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5.xml.rels><?xml version="1.0" encoding="UTF-8" standalone="yes"?><Relationships xmlns="http://schemas.openxmlformats.org/package/2006/relationships"><Relationship Id="rId2" Target="../slides/slide15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6.xml.rels><?xml version="1.0" encoding="UTF-8" standalone="yes"?><Relationships xmlns="http://schemas.openxmlformats.org/package/2006/relationships"><Relationship Id="rId2" Target="../slides/slide15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7.xml.rels><?xml version="1.0" encoding="UTF-8" standalone="yes"?><Relationships xmlns="http://schemas.openxmlformats.org/package/2006/relationships"><Relationship Id="rId2" Target="../slides/slide15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8.xml.rels><?xml version="1.0" encoding="UTF-8" standalone="yes"?><Relationships xmlns="http://schemas.openxmlformats.org/package/2006/relationships"><Relationship Id="rId2" Target="../slides/slide15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9.xml.rels><?xml version="1.0" encoding="UTF-8" standalone="yes"?><Relationships xmlns="http://schemas.openxmlformats.org/package/2006/relationships"><Relationship Id="rId2" Target="../slides/slide15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2" Target="../slides/slide1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0.xml.rels><?xml version="1.0" encoding="UTF-8" standalone="yes"?><Relationships xmlns="http://schemas.openxmlformats.org/package/2006/relationships"><Relationship Id="rId2" Target="../slides/slide16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1.xml.rels><?xml version="1.0" encoding="UTF-8" standalone="yes"?><Relationships xmlns="http://schemas.openxmlformats.org/package/2006/relationships"><Relationship Id="rId2" Target="../slides/slide16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2.xml.rels><?xml version="1.0" encoding="UTF-8" standalone="yes"?><Relationships xmlns="http://schemas.openxmlformats.org/package/2006/relationships"><Relationship Id="rId2" Target="../slides/slide16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3.xml.rels><?xml version="1.0" encoding="UTF-8" standalone="yes"?><Relationships xmlns="http://schemas.openxmlformats.org/package/2006/relationships"><Relationship Id="rId2" Target="../slides/slide16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4.xml.rels><?xml version="1.0" encoding="UTF-8" standalone="yes"?><Relationships xmlns="http://schemas.openxmlformats.org/package/2006/relationships"><Relationship Id="rId2" Target="../slides/slide16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5.xml.rels><?xml version="1.0" encoding="UTF-8" standalone="yes"?><Relationships xmlns="http://schemas.openxmlformats.org/package/2006/relationships"><Relationship Id="rId2" Target="../slides/slide16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6.xml.rels><?xml version="1.0" encoding="UTF-8" standalone="yes"?><Relationships xmlns="http://schemas.openxmlformats.org/package/2006/relationships"><Relationship Id="rId2" Target="../slides/slide16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7.xml.rels><?xml version="1.0" encoding="UTF-8" standalone="yes"?><Relationships xmlns="http://schemas.openxmlformats.org/package/2006/relationships"><Relationship Id="rId2" Target="../slides/slide16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8.xml.rels><?xml version="1.0" encoding="UTF-8" standalone="yes"?><Relationships xmlns="http://schemas.openxmlformats.org/package/2006/relationships"><Relationship Id="rId2" Target="../slides/slide16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9.xml.rels><?xml version="1.0" encoding="UTF-8" standalone="yes"?><Relationships xmlns="http://schemas.openxmlformats.org/package/2006/relationships"><Relationship Id="rId2" Target="../slides/slide16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2" Target="../slides/slide1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0.xml.rels><?xml version="1.0" encoding="UTF-8" standalone="yes"?><Relationships xmlns="http://schemas.openxmlformats.org/package/2006/relationships"><Relationship Id="rId2" Target="../slides/slide17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1.xml.rels><?xml version="1.0" encoding="UTF-8" standalone="yes"?><Relationships xmlns="http://schemas.openxmlformats.org/package/2006/relationships"><Relationship Id="rId2" Target="../slides/slide17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2.xml.rels><?xml version="1.0" encoding="UTF-8" standalone="yes"?><Relationships xmlns="http://schemas.openxmlformats.org/package/2006/relationships"><Relationship Id="rId2" Target="../slides/slide17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3.xml.rels><?xml version="1.0" encoding="UTF-8" standalone="yes"?><Relationships xmlns="http://schemas.openxmlformats.org/package/2006/relationships"><Relationship Id="rId2" Target="../slides/slide17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4.xml.rels><?xml version="1.0" encoding="UTF-8" standalone="yes"?><Relationships xmlns="http://schemas.openxmlformats.org/package/2006/relationships"><Relationship Id="rId2" Target="../slides/slide17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5.xml.rels><?xml version="1.0" encoding="UTF-8" standalone="yes"?><Relationships xmlns="http://schemas.openxmlformats.org/package/2006/relationships"><Relationship Id="rId2" Target="../slides/slide17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6.xml.rels><?xml version="1.0" encoding="UTF-8" standalone="yes"?><Relationships xmlns="http://schemas.openxmlformats.org/package/2006/relationships"><Relationship Id="rId2" Target="../slides/slide17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7.xml.rels><?xml version="1.0" encoding="UTF-8" standalone="yes"?><Relationships xmlns="http://schemas.openxmlformats.org/package/2006/relationships"><Relationship Id="rId2" Target="../slides/slide17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8.xml.rels><?xml version="1.0" encoding="UTF-8" standalone="yes"?><Relationships xmlns="http://schemas.openxmlformats.org/package/2006/relationships"><Relationship Id="rId2" Target="../slides/slide17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9.xml.rels><?xml version="1.0" encoding="UTF-8" standalone="yes"?><Relationships xmlns="http://schemas.openxmlformats.org/package/2006/relationships"><Relationship Id="rId2" Target="../slides/slide17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2" Target="../slides/slide1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0.xml.rels><?xml version="1.0" encoding="UTF-8" standalone="yes"?><Relationships xmlns="http://schemas.openxmlformats.org/package/2006/relationships"><Relationship Id="rId2" Target="../slides/slide18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1.xml.rels><?xml version="1.0" encoding="UTF-8" standalone="yes"?><Relationships xmlns="http://schemas.openxmlformats.org/package/2006/relationships"><Relationship Id="rId2" Target="../slides/slide18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2.xml.rels><?xml version="1.0" encoding="UTF-8" standalone="yes"?><Relationships xmlns="http://schemas.openxmlformats.org/package/2006/relationships"><Relationship Id="rId2" Target="../slides/slide18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3.xml.rels><?xml version="1.0" encoding="UTF-8" standalone="yes"?><Relationships xmlns="http://schemas.openxmlformats.org/package/2006/relationships"><Relationship Id="rId2" Target="../slides/slide18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4.xml.rels><?xml version="1.0" encoding="UTF-8" standalone="yes"?><Relationships xmlns="http://schemas.openxmlformats.org/package/2006/relationships"><Relationship Id="rId2" Target="../slides/slide18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5.xml.rels><?xml version="1.0" encoding="UTF-8" standalone="yes"?><Relationships xmlns="http://schemas.openxmlformats.org/package/2006/relationships"><Relationship Id="rId2" Target="../slides/slide18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6.xml.rels><?xml version="1.0" encoding="UTF-8" standalone="yes"?><Relationships xmlns="http://schemas.openxmlformats.org/package/2006/relationships"><Relationship Id="rId2" Target="../slides/slide18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7.xml.rels><?xml version="1.0" encoding="UTF-8" standalone="yes"?><Relationships xmlns="http://schemas.openxmlformats.org/package/2006/relationships"><Relationship Id="rId2" Target="../slides/slide18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8.xml.rels><?xml version="1.0" encoding="UTF-8" standalone="yes"?><Relationships xmlns="http://schemas.openxmlformats.org/package/2006/relationships"><Relationship Id="rId2" Target="../slides/slide18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9.xml.rels><?xml version="1.0" encoding="UTF-8" standalone="yes"?><Relationships xmlns="http://schemas.openxmlformats.org/package/2006/relationships"><Relationship Id="rId2" Target="../slides/slide18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2" Target="../slides/slide1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0.xml.rels><?xml version="1.0" encoding="UTF-8" standalone="yes"?><Relationships xmlns="http://schemas.openxmlformats.org/package/2006/relationships"><Relationship Id="rId2" Target="../slides/slide19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1.xml.rels><?xml version="1.0" encoding="UTF-8" standalone="yes"?><Relationships xmlns="http://schemas.openxmlformats.org/package/2006/relationships"><Relationship Id="rId2" Target="../slides/slide19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2.xml.rels><?xml version="1.0" encoding="UTF-8" standalone="yes"?><Relationships xmlns="http://schemas.openxmlformats.org/package/2006/relationships"><Relationship Id="rId2" Target="../slides/slide19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3.xml.rels><?xml version="1.0" encoding="UTF-8" standalone="yes"?><Relationships xmlns="http://schemas.openxmlformats.org/package/2006/relationships"><Relationship Id="rId2" Target="../slides/slide19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4.xml.rels><?xml version="1.0" encoding="UTF-8" standalone="yes"?><Relationships xmlns="http://schemas.openxmlformats.org/package/2006/relationships"><Relationship Id="rId2" Target="../slides/slide19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5.xml.rels><?xml version="1.0" encoding="UTF-8" standalone="yes"?><Relationships xmlns="http://schemas.openxmlformats.org/package/2006/relationships"><Relationship Id="rId2" Target="../slides/slide19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6.xml.rels><?xml version="1.0" encoding="UTF-8" standalone="yes"?><Relationships xmlns="http://schemas.openxmlformats.org/package/2006/relationships"><Relationship Id="rId2" Target="../slides/slide19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7.xml.rels><?xml version="1.0" encoding="UTF-8" standalone="yes"?><Relationships xmlns="http://schemas.openxmlformats.org/package/2006/relationships"><Relationship Id="rId2" Target="../slides/slide19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8.xml.rels><?xml version="1.0" encoding="UTF-8" standalone="yes"?><Relationships xmlns="http://schemas.openxmlformats.org/package/2006/relationships"><Relationship Id="rId2" Target="../slides/slide19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9.xml.rels><?xml version="1.0" encoding="UTF-8" standalone="yes"?><Relationships xmlns="http://schemas.openxmlformats.org/package/2006/relationships"><Relationship Id="rId2" Target="../slides/slide19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2" Target="../slides/slide2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00.xml.rels><?xml version="1.0" encoding="UTF-8" standalone="yes"?><Relationships xmlns="http://schemas.openxmlformats.org/package/2006/relationships"><Relationship Id="rId2" Target="../slides/slide20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01.xml.rels><?xml version="1.0" encoding="UTF-8" standalone="yes"?><Relationships xmlns="http://schemas.openxmlformats.org/package/2006/relationships"><Relationship Id="rId2" Target="../slides/slide20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02.xml.rels><?xml version="1.0" encoding="UTF-8" standalone="yes"?><Relationships xmlns="http://schemas.openxmlformats.org/package/2006/relationships"><Relationship Id="rId2" Target="../slides/slide20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03.xml.rels><?xml version="1.0" encoding="UTF-8" standalone="yes"?><Relationships xmlns="http://schemas.openxmlformats.org/package/2006/relationships"><Relationship Id="rId2" Target="../slides/slide20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2" Target="../slides/slide2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2" Target="../slides/slide2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2" Target="../slides/slide2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4.xml.rels><?xml version="1.0" encoding="UTF-8" standalone="yes"?><Relationships xmlns="http://schemas.openxmlformats.org/package/2006/relationships"><Relationship Id="rId2" Target="../slides/slide2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5.xml.rels><?xml version="1.0" encoding="UTF-8" standalone="yes"?><Relationships xmlns="http://schemas.openxmlformats.org/package/2006/relationships"><Relationship Id="rId2" Target="../slides/slide2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6.xml.rels><?xml version="1.0" encoding="UTF-8" standalone="yes"?><Relationships xmlns="http://schemas.openxmlformats.org/package/2006/relationships"><Relationship Id="rId2" Target="../slides/slide2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7.xml.rels><?xml version="1.0" encoding="UTF-8" standalone="yes"?><Relationships xmlns="http://schemas.openxmlformats.org/package/2006/relationships"><Relationship Id="rId2" Target="../slides/slide2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8.xml.rels><?xml version="1.0" encoding="UTF-8" standalone="yes"?><Relationships xmlns="http://schemas.openxmlformats.org/package/2006/relationships"><Relationship Id="rId2" Target="../slides/slide2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9.xml.rels><?xml version="1.0" encoding="UTF-8" standalone="yes"?><Relationships xmlns="http://schemas.openxmlformats.org/package/2006/relationships"><Relationship Id="rId2" Target="../slides/slide2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0.xml.rels><?xml version="1.0" encoding="UTF-8" standalone="yes"?><Relationships xmlns="http://schemas.openxmlformats.org/package/2006/relationships"><Relationship Id="rId2" Target="../slides/slide3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1.xml.rels><?xml version="1.0" encoding="UTF-8" standalone="yes"?><Relationships xmlns="http://schemas.openxmlformats.org/package/2006/relationships"><Relationship Id="rId2" Target="../slides/slide3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2.xml.rels><?xml version="1.0" encoding="UTF-8" standalone="yes"?><Relationships xmlns="http://schemas.openxmlformats.org/package/2006/relationships"><Relationship Id="rId2" Target="../slides/slide3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3.xml.rels><?xml version="1.0" encoding="UTF-8" standalone="yes"?><Relationships xmlns="http://schemas.openxmlformats.org/package/2006/relationships"><Relationship Id="rId2" Target="../slides/slide3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4.xml.rels><?xml version="1.0" encoding="UTF-8" standalone="yes"?><Relationships xmlns="http://schemas.openxmlformats.org/package/2006/relationships"><Relationship Id="rId2" Target="../slides/slide3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5.xml.rels><?xml version="1.0" encoding="UTF-8" standalone="yes"?><Relationships xmlns="http://schemas.openxmlformats.org/package/2006/relationships"><Relationship Id="rId2" Target="../slides/slide3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6.xml.rels><?xml version="1.0" encoding="UTF-8" standalone="yes"?><Relationships xmlns="http://schemas.openxmlformats.org/package/2006/relationships"><Relationship Id="rId2" Target="../slides/slide3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7.xml.rels><?xml version="1.0" encoding="UTF-8" standalone="yes"?><Relationships xmlns="http://schemas.openxmlformats.org/package/2006/relationships"><Relationship Id="rId2" Target="../slides/slide3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8.xml.rels><?xml version="1.0" encoding="UTF-8" standalone="yes"?><Relationships xmlns="http://schemas.openxmlformats.org/package/2006/relationships"><Relationship Id="rId2" Target="../slides/slide3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9.xml.rels><?xml version="1.0" encoding="UTF-8" standalone="yes"?><Relationships xmlns="http://schemas.openxmlformats.org/package/2006/relationships"><Relationship Id="rId2" Target="../slides/slide3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0.xml.rels><?xml version="1.0" encoding="UTF-8" standalone="yes"?><Relationships xmlns="http://schemas.openxmlformats.org/package/2006/relationships"><Relationship Id="rId2" Target="../slides/slide4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1.xml.rels><?xml version="1.0" encoding="UTF-8" standalone="yes"?><Relationships xmlns="http://schemas.openxmlformats.org/package/2006/relationships"><Relationship Id="rId2" Target="../slides/slide4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2.xml.rels><?xml version="1.0" encoding="UTF-8" standalone="yes"?><Relationships xmlns="http://schemas.openxmlformats.org/package/2006/relationships"><Relationship Id="rId2" Target="../slides/slide4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3.xml.rels><?xml version="1.0" encoding="UTF-8" standalone="yes"?><Relationships xmlns="http://schemas.openxmlformats.org/package/2006/relationships"><Relationship Id="rId2" Target="../slides/slide4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4.xml.rels><?xml version="1.0" encoding="UTF-8" standalone="yes"?><Relationships xmlns="http://schemas.openxmlformats.org/package/2006/relationships"><Relationship Id="rId2" Target="../slides/slide4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5.xml.rels><?xml version="1.0" encoding="UTF-8" standalone="yes"?><Relationships xmlns="http://schemas.openxmlformats.org/package/2006/relationships"><Relationship Id="rId2" Target="../slides/slide4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6.xml.rels><?xml version="1.0" encoding="UTF-8" standalone="yes"?><Relationships xmlns="http://schemas.openxmlformats.org/package/2006/relationships"><Relationship Id="rId2" Target="../slides/slide4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7.xml.rels><?xml version="1.0" encoding="UTF-8" standalone="yes"?><Relationships xmlns="http://schemas.openxmlformats.org/package/2006/relationships"><Relationship Id="rId2" Target="../slides/slide4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8.xml.rels><?xml version="1.0" encoding="UTF-8" standalone="yes"?><Relationships xmlns="http://schemas.openxmlformats.org/package/2006/relationships"><Relationship Id="rId2" Target="../slides/slide4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9.xml.rels><?xml version="1.0" encoding="UTF-8" standalone="yes"?><Relationships xmlns="http://schemas.openxmlformats.org/package/2006/relationships"><Relationship Id="rId2" Target="../slides/slide4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0.xml.rels><?xml version="1.0" encoding="UTF-8" standalone="yes"?><Relationships xmlns="http://schemas.openxmlformats.org/package/2006/relationships"><Relationship Id="rId2" Target="../slides/slide5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1.xml.rels><?xml version="1.0" encoding="UTF-8" standalone="yes"?><Relationships xmlns="http://schemas.openxmlformats.org/package/2006/relationships"><Relationship Id="rId2" Target="../slides/slide5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2.xml.rels><?xml version="1.0" encoding="UTF-8" standalone="yes"?><Relationships xmlns="http://schemas.openxmlformats.org/package/2006/relationships"><Relationship Id="rId2" Target="../slides/slide5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3.xml.rels><?xml version="1.0" encoding="UTF-8" standalone="yes"?><Relationships xmlns="http://schemas.openxmlformats.org/package/2006/relationships"><Relationship Id="rId2" Target="../slides/slide5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4.xml.rels><?xml version="1.0" encoding="UTF-8" standalone="yes"?><Relationships xmlns="http://schemas.openxmlformats.org/package/2006/relationships"><Relationship Id="rId2" Target="../slides/slide5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5.xml.rels><?xml version="1.0" encoding="UTF-8" standalone="yes"?><Relationships xmlns="http://schemas.openxmlformats.org/package/2006/relationships"><Relationship Id="rId2" Target="../slides/slide5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6.xml.rels><?xml version="1.0" encoding="UTF-8" standalone="yes"?><Relationships xmlns="http://schemas.openxmlformats.org/package/2006/relationships"><Relationship Id="rId2" Target="../slides/slide5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7.xml.rels><?xml version="1.0" encoding="UTF-8" standalone="yes"?><Relationships xmlns="http://schemas.openxmlformats.org/package/2006/relationships"><Relationship Id="rId2" Target="../slides/slide5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8.xml.rels><?xml version="1.0" encoding="UTF-8" standalone="yes"?><Relationships xmlns="http://schemas.openxmlformats.org/package/2006/relationships"><Relationship Id="rId2" Target="../slides/slide5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9.xml.rels><?xml version="1.0" encoding="UTF-8" standalone="yes"?><Relationships xmlns="http://schemas.openxmlformats.org/package/2006/relationships"><Relationship Id="rId2" Target="../slides/slide5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0.xml.rels><?xml version="1.0" encoding="UTF-8" standalone="yes"?><Relationships xmlns="http://schemas.openxmlformats.org/package/2006/relationships"><Relationship Id="rId2" Target="../slides/slide6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1.xml.rels><?xml version="1.0" encoding="UTF-8" standalone="yes"?><Relationships xmlns="http://schemas.openxmlformats.org/package/2006/relationships"><Relationship Id="rId2" Target="../slides/slide6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2.xml.rels><?xml version="1.0" encoding="UTF-8" standalone="yes"?><Relationships xmlns="http://schemas.openxmlformats.org/package/2006/relationships"><Relationship Id="rId2" Target="../slides/slide6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3.xml.rels><?xml version="1.0" encoding="UTF-8" standalone="yes"?><Relationships xmlns="http://schemas.openxmlformats.org/package/2006/relationships"><Relationship Id="rId2" Target="../slides/slide6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4.xml.rels><?xml version="1.0" encoding="UTF-8" standalone="yes"?><Relationships xmlns="http://schemas.openxmlformats.org/package/2006/relationships"><Relationship Id="rId2" Target="../slides/slide6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5.xml.rels><?xml version="1.0" encoding="UTF-8" standalone="yes"?><Relationships xmlns="http://schemas.openxmlformats.org/package/2006/relationships"><Relationship Id="rId2" Target="../slides/slide6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6.xml.rels><?xml version="1.0" encoding="UTF-8" standalone="yes"?><Relationships xmlns="http://schemas.openxmlformats.org/package/2006/relationships"><Relationship Id="rId2" Target="../slides/slide6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7.xml.rels><?xml version="1.0" encoding="UTF-8" standalone="yes"?><Relationships xmlns="http://schemas.openxmlformats.org/package/2006/relationships"><Relationship Id="rId2" Target="../slides/slide6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8.xml.rels><?xml version="1.0" encoding="UTF-8" standalone="yes"?><Relationships xmlns="http://schemas.openxmlformats.org/package/2006/relationships"><Relationship Id="rId2" Target="../slides/slide6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9.xml.rels><?xml version="1.0" encoding="UTF-8" standalone="yes"?><Relationships xmlns="http://schemas.openxmlformats.org/package/2006/relationships"><Relationship Id="rId2" Target="../slides/slide6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0.xml.rels><?xml version="1.0" encoding="UTF-8" standalone="yes"?><Relationships xmlns="http://schemas.openxmlformats.org/package/2006/relationships"><Relationship Id="rId2" Target="../slides/slide7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1.xml.rels><?xml version="1.0" encoding="UTF-8" standalone="yes"?><Relationships xmlns="http://schemas.openxmlformats.org/package/2006/relationships"><Relationship Id="rId2" Target="../slides/slide7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2.xml.rels><?xml version="1.0" encoding="UTF-8" standalone="yes"?><Relationships xmlns="http://schemas.openxmlformats.org/package/2006/relationships"><Relationship Id="rId2" Target="../slides/slide7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3.xml.rels><?xml version="1.0" encoding="UTF-8" standalone="yes"?><Relationships xmlns="http://schemas.openxmlformats.org/package/2006/relationships"><Relationship Id="rId2" Target="../slides/slide7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4.xml.rels><?xml version="1.0" encoding="UTF-8" standalone="yes"?><Relationships xmlns="http://schemas.openxmlformats.org/package/2006/relationships"><Relationship Id="rId2" Target="../slides/slide7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5.xml.rels><?xml version="1.0" encoding="UTF-8" standalone="yes"?><Relationships xmlns="http://schemas.openxmlformats.org/package/2006/relationships"><Relationship Id="rId2" Target="../slides/slide7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6.xml.rels><?xml version="1.0" encoding="UTF-8" standalone="yes"?><Relationships xmlns="http://schemas.openxmlformats.org/package/2006/relationships"><Relationship Id="rId2" Target="../slides/slide7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7.xml.rels><?xml version="1.0" encoding="UTF-8" standalone="yes"?><Relationships xmlns="http://schemas.openxmlformats.org/package/2006/relationships"><Relationship Id="rId2" Target="../slides/slide7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8.xml.rels><?xml version="1.0" encoding="UTF-8" standalone="yes"?><Relationships xmlns="http://schemas.openxmlformats.org/package/2006/relationships"><Relationship Id="rId2" Target="../slides/slide7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9.xml.rels><?xml version="1.0" encoding="UTF-8" standalone="yes"?><Relationships xmlns="http://schemas.openxmlformats.org/package/2006/relationships"><Relationship Id="rId2" Target="../slides/slide7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0.xml.rels><?xml version="1.0" encoding="UTF-8" standalone="yes"?><Relationships xmlns="http://schemas.openxmlformats.org/package/2006/relationships"><Relationship Id="rId2" Target="../slides/slide8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1.xml.rels><?xml version="1.0" encoding="UTF-8" standalone="yes"?><Relationships xmlns="http://schemas.openxmlformats.org/package/2006/relationships"><Relationship Id="rId2" Target="../slides/slide8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2.xml.rels><?xml version="1.0" encoding="UTF-8" standalone="yes"?><Relationships xmlns="http://schemas.openxmlformats.org/package/2006/relationships"><Relationship Id="rId2" Target="../slides/slide8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3.xml.rels><?xml version="1.0" encoding="UTF-8" standalone="yes"?><Relationships xmlns="http://schemas.openxmlformats.org/package/2006/relationships"><Relationship Id="rId2" Target="../slides/slide8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4.xml.rels><?xml version="1.0" encoding="UTF-8" standalone="yes"?><Relationships xmlns="http://schemas.openxmlformats.org/package/2006/relationships"><Relationship Id="rId2" Target="../slides/slide8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5.xml.rels><?xml version="1.0" encoding="UTF-8" standalone="yes"?><Relationships xmlns="http://schemas.openxmlformats.org/package/2006/relationships"><Relationship Id="rId2" Target="../slides/slide8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6.xml.rels><?xml version="1.0" encoding="UTF-8" standalone="yes"?><Relationships xmlns="http://schemas.openxmlformats.org/package/2006/relationships"><Relationship Id="rId2" Target="../slides/slide8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7.xml.rels><?xml version="1.0" encoding="UTF-8" standalone="yes"?><Relationships xmlns="http://schemas.openxmlformats.org/package/2006/relationships"><Relationship Id="rId2" Target="../slides/slide8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8.xml.rels><?xml version="1.0" encoding="UTF-8" standalone="yes"?><Relationships xmlns="http://schemas.openxmlformats.org/package/2006/relationships"><Relationship Id="rId2" Target="../slides/slide8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9.xml.rels><?xml version="1.0" encoding="UTF-8" standalone="yes"?><Relationships xmlns="http://schemas.openxmlformats.org/package/2006/relationships"><Relationship Id="rId2" Target="../slides/slide8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0.xml.rels><?xml version="1.0" encoding="UTF-8" standalone="yes"?><Relationships xmlns="http://schemas.openxmlformats.org/package/2006/relationships"><Relationship Id="rId2" Target="../slides/slide9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1.xml.rels><?xml version="1.0" encoding="UTF-8" standalone="yes"?><Relationships xmlns="http://schemas.openxmlformats.org/package/2006/relationships"><Relationship Id="rId2" Target="../slides/slide9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2.xml.rels><?xml version="1.0" encoding="UTF-8" standalone="yes"?><Relationships xmlns="http://schemas.openxmlformats.org/package/2006/relationships"><Relationship Id="rId2" Target="../slides/slide9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3.xml.rels><?xml version="1.0" encoding="UTF-8" standalone="yes"?><Relationships xmlns="http://schemas.openxmlformats.org/package/2006/relationships"><Relationship Id="rId2" Target="../slides/slide9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4.xml.rels><?xml version="1.0" encoding="UTF-8" standalone="yes"?><Relationships xmlns="http://schemas.openxmlformats.org/package/2006/relationships"><Relationship Id="rId2" Target="../slides/slide9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5.xml.rels><?xml version="1.0" encoding="UTF-8" standalone="yes"?><Relationships xmlns="http://schemas.openxmlformats.org/package/2006/relationships"><Relationship Id="rId2" Target="../slides/slide9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6.xml.rels><?xml version="1.0" encoding="UTF-8" standalone="yes"?><Relationships xmlns="http://schemas.openxmlformats.org/package/2006/relationships"><Relationship Id="rId2" Target="../slides/slide9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7.xml.rels><?xml version="1.0" encoding="UTF-8" standalone="yes"?><Relationships xmlns="http://schemas.openxmlformats.org/package/2006/relationships"><Relationship Id="rId2" Target="../slides/slide9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8.xml.rels><?xml version="1.0" encoding="UTF-8" standalone="yes"?><Relationships xmlns="http://schemas.openxmlformats.org/package/2006/relationships"><Relationship Id="rId2" Target="../slides/slide9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9.xml.rels><?xml version="1.0" encoding="UTF-8" standalone="yes"?><Relationships xmlns="http://schemas.openxmlformats.org/package/2006/relationships"><Relationship Id="rId2" Target="../slides/slide9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144941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409366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106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52529767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107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2910250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108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8701228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109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38500427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110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62238164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111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1672852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112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49511436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113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9786086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114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2225904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115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752275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18871153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116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65441862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117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2308869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118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0708112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119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87613505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120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1934384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121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9448403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122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54740839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123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13446428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124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321633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125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697744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04143429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126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7606522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127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0924734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128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17940216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129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62045897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130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21492510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131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51009141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132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73383219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133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64016613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134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7489660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135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53981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578772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136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5648335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137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84847844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138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57006508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139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94184280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140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09908002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141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33734155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142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99529379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r>
              <a:rPr altLang="es-ES" dirty="0" err="1" lang="es-ES" smtClean="0"/>
              <a:t>import</a:t>
            </a:r>
            <a:r>
              <a:rPr altLang="es-ES" dirty="0" lang="es-ES" smtClean="0"/>
              <a:t> </a:t>
            </a:r>
            <a:r>
              <a:rPr altLang="es-ES" dirty="0" err="1" lang="es-ES" smtClean="0"/>
              <a:t>math</a:t>
            </a:r>
            <a:endParaRPr altLang="es-ES" dirty="0" lang="es-ES" smtClean="0"/>
          </a:p>
          <a:p>
            <a:r>
              <a:rPr altLang="es-ES" dirty="0" err="1" lang="es-ES" smtClean="0"/>
              <a:t>def</a:t>
            </a:r>
            <a:r>
              <a:rPr altLang="es-ES" dirty="0" lang="es-ES" smtClean="0"/>
              <a:t> distancia(</a:t>
            </a:r>
            <a:r>
              <a:rPr altLang="es-ES" dirty="0" err="1" lang="es-ES" smtClean="0"/>
              <a:t>v,w</a:t>
            </a:r>
            <a:r>
              <a:rPr altLang="es-ES" dirty="0" lang="es-ES" smtClean="0"/>
              <a:t>):</a:t>
            </a:r>
          </a:p>
          <a:p>
            <a:r>
              <a:rPr altLang="es-ES" dirty="0" lang="es-ES" smtClean="0"/>
              <a:t>	</a:t>
            </a:r>
            <a:r>
              <a:rPr altLang="es-ES" dirty="0" err="1" lang="es-ES" smtClean="0"/>
              <a:t>return</a:t>
            </a:r>
            <a:r>
              <a:rPr altLang="es-ES" dirty="0" lang="es-ES" smtClean="0"/>
              <a:t> </a:t>
            </a:r>
            <a:r>
              <a:rPr altLang="es-ES" dirty="0" err="1" lang="es-ES" smtClean="0"/>
              <a:t>math.sqrt</a:t>
            </a:r>
            <a:r>
              <a:rPr altLang="es-ES" dirty="0" lang="es-ES" smtClean="0"/>
              <a:t>(sum((x-y)*(x-y) </a:t>
            </a:r>
            <a:r>
              <a:rPr altLang="es-ES" dirty="0" err="1" lang="es-ES" smtClean="0"/>
              <a:t>for</a:t>
            </a:r>
            <a:r>
              <a:rPr altLang="es-ES" dirty="0" lang="es-ES" smtClean="0"/>
              <a:t> x, y in </a:t>
            </a:r>
            <a:r>
              <a:rPr altLang="es-ES" dirty="0" err="1" lang="es-ES" smtClean="0"/>
              <a:t>zip</a:t>
            </a:r>
            <a:r>
              <a:rPr altLang="es-ES" dirty="0" lang="es-ES" smtClean="0"/>
              <a:t>(</a:t>
            </a:r>
            <a:r>
              <a:rPr altLang="es-ES" dirty="0" err="1" lang="es-ES" smtClean="0"/>
              <a:t>v,w</a:t>
            </a:r>
            <a:r>
              <a:rPr altLang="es-ES" dirty="0" lang="es-ES" smtClean="0"/>
              <a:t>)))</a:t>
            </a:r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143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5114768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144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6674804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145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401230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10682111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146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3723462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147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27693359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148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24945920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149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02296552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sum(x*y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150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3002037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151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07543669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152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16977386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153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85338883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154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18095866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155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87652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95913636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156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19106110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sum(x*y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157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35111144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158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25120826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159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50707045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160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87107213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161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72094192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162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53238415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163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6308509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164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84027491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165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171426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46065475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166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8122676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167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30851608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168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16618496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169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86211952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170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9338508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171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71600842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172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52379635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173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41682514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174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86104750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175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181499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92467496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176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6634224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177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56699101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 fontScale="85000" lnSpcReduction="20000"/>
          </a:bodyPr>
          <a:lstStyle/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1/(1 +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math.exp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(-x))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sum(x*y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  <a:endParaRPr altLang="es-ES" dirty="0" lang="es-ES" smtClean="0">
              <a:latin charset="0" panose="020B0502020202020204" pitchFamily="34" typeface="Century Gothic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(pesos, entradas):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 el sesgo ya no se suma aparte, ahora está dentro del producto punto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pesos,entradas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red_neuronal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entrada):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= []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red_neuronal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el sesgo lo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incoporamos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al producto punto, le damos un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valor de 1 para que tome el peso del sesgo de la neurona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entrada = entrada + [1]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capa:",capa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"\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nentrada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:", entrada)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pesos,entradas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	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=[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neurona,entrada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 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("salida:", salida, "\n", 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salidas.append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la salida de esta capa es la entrada de la siguiente: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entrada 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178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31143257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179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60832252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180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72798044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181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0891291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182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31819965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 fontScale="40000" lnSpcReduction="20000"/>
          </a:bodyPr>
          <a:lstStyle/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1/(1 +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math.exp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(-x))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sum(x*y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  <a:endParaRPr altLang="es-ES" dirty="0" lang="es-ES" smtClean="0">
              <a:latin charset="0" panose="020B0502020202020204" pitchFamily="34" typeface="Century Gothic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(pesos, entradas):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 el sesgo ya no se suma aparte, ahora está dentro del producto punto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pesos,entradas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red_neuronal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entrada):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= []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red_neuronal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el sesgo lo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incoporamos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al producto punto, le damos un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valor de 1 para que tome el peso del sesgo de la neurona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entrada = entrada + [1]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capa:",capa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"\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nentrada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:", entrada)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pesos,entradas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	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=[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neurona,entrada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 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("salida:", salida, "\n", 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salidas.append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la salida de esta capa es la entrada de la siguiente: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entrada 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ES" dirty="0" lang="es-ES" smtClean="0"/>
          </a:p>
          <a:p>
            <a:pPr lvl="1"/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salidas =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ffnn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=[]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=[]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alfa=0.1</a:t>
            </a:r>
          </a:p>
          <a:p>
            <a:pPr algn="l" defTabSz="914400" eaLnBrk="1" hangingPunct="1" indent="0" latinLnBrk="0" lvl="1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error = 0.5*sum((salida - objetivo)*(salida-objetivo)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salida, objetivo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(salidas,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= [salida * (1 - salida) * (salida - objetivo)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                                          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salida, objetivo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(salidas,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[-1]):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j,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+ [1]):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[j] -=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[i] *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*alfa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salida_nuevo.append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("pesos neurona salida:",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ocultas_deltas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= [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* (1 -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 *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                                           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[n[i]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n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[-1]])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                                           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[0]):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j, input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+ [1]):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[j] -=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ocultas_deltas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[i] * input*alfa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oculta_nuevo.append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("pesos neurona oculta:",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error</a:t>
            </a:r>
          </a:p>
          <a:p>
            <a:endParaRPr altLang="es-ES" dirty="0" lang="es-ES" smtClean="0"/>
          </a:p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183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05119092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184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03434125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185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26218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775597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186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97749039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187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4551238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188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11070032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189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39328215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190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59172153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191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7170195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192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58783969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 fontScale="40000" lnSpcReduction="20000"/>
          </a:bodyPr>
          <a:lstStyle/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1/(1 +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math.exp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(-x))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sum(x*y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  <a:endParaRPr altLang="es-ES" dirty="0" lang="es-ES" smtClean="0">
              <a:latin charset="0" panose="020B0502020202020204" pitchFamily="34" typeface="Century Gothic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(pesos, entradas):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 el sesgo ya no se suma aparte, ahora está dentro del producto punto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pesos,entradas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red_neuronal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entrada):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= []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red_neuronal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el sesgo lo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incoporamos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al producto punto, le damos un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valor de 1 para que tome el peso del sesgo de la neurona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entrada = entrada + [1]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capa:",capa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"\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nentrada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:", entrada)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pesos,entradas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	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=[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neurona,entrada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 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("salida:", salida, "\n", 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salidas.append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la salida de esta capa es la entrada de la siguiente: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entrada 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ES" dirty="0" lang="es-ES" smtClean="0"/>
          </a:p>
          <a:p>
            <a:pPr lvl="1"/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salidas =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ffnn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=[]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=[]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alfa=0.1</a:t>
            </a:r>
          </a:p>
          <a:p>
            <a:pPr algn="l" defTabSz="914400" eaLnBrk="1" hangingPunct="1" indent="0" latinLnBrk="0" lvl="1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error = 0.5*sum((salida - objetivo)*(salida-objetivo)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salida, objetivo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(salidas,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= [salida * (1 - salida) * (salida - objetivo)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                                          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salida, objetivo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(salidas,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[-1]):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j,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+ [1]):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[j] -=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[i] *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*alfa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salida_nuevo.append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("pesos neurona salida:",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ocultas_deltas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= [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* (1 -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 *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                                           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[n[i]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n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[-1]])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                                           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[0]):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j, input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+ [1]):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[j] -=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ocultas_deltas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[i] * input*alfa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oculta_nuevo.append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("pesos neurona oculta:",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error</a:t>
            </a:r>
          </a:p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193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6581473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imprimir(entrada):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("")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('\t',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='')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y = ''.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join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str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(x)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x in entrada])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y=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y.replace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("0", ".")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y=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y.replace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("1", "@")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i, z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(y): 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z,end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='')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(i+1)%5==0: 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("")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('\t',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='')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194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71356053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195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548830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91378686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196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53649879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197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87843037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198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22446933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199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23455250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200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89432269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201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33790410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202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14329450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 fontScale="40000" lnSpcReduction="20000"/>
          </a:bodyPr>
          <a:lstStyle/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1/(1 +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math.exp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(-x))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sum(x*y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  <a:endParaRPr altLang="es-ES" dirty="0" lang="es-ES" smtClean="0">
              <a:latin charset="0" panose="020B0502020202020204" pitchFamily="34" typeface="Century Gothic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(pesos, entradas):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 el sesgo ya no se suma aparte, ahora está dentro del producto punto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pesos,entradas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red_neuronal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entrada):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= []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red_neuronal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el sesgo lo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incoporamos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al producto punto, le damos un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valor de 1 para que tome el peso del sesgo de la neurona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entrada = entrada + [1]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capa:",capa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"\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nentrada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:", entrada)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pesos,entradas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	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=[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neurona,entrada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 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("salida:", salida, "\n", 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salidas.append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 la salida de esta capa es la entrada de la siguiente: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entrada 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ES" dirty="0" lang="es-ES" smtClean="0"/>
          </a:p>
          <a:p>
            <a:pPr lvl="1"/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salidas =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ffnn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=[]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=[]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alfa=0.1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error = 0.5*sum((salida - objetivo)*(salida-objetivo)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salida, objetivo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(salidas,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= [salida * (1 - salida) * (salida - objetivo)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                                          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salida, objetivo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(salidas,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[-1]):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j,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+ [1]):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[j] -=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[i] *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*alfa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salida_nuevo.append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("pesos neurona salida:",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ocultas_deltas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= [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* (1 -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 *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                                           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[n[i]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n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[-1]])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                                           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)]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[0]):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j, input in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+ [1]):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[j] -=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ocultas_deltas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[i] * input*alfa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oculta_nuevo.append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	#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("pesos neurona oculta:",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error</a:t>
            </a:r>
          </a:p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203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177201060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204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72471222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205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61949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212394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60928924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206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11265758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207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41722585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214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84357998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215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349851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032687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011413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29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542892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30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009355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31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106430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32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087897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33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679538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34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231771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35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88980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186330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36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751858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37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257095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38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868022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39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365472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40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654241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41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805366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42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217112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43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2716878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44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8169503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45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71199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801848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46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22009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47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5437294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48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9253210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49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249684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50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59411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51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567718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52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426892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53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8718688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54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5337762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55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600821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589438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56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7440643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57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6891136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58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1105005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59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0761997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60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2898821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61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8183310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62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1880488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63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1344418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64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7780577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65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87701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810031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66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9442160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67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1596970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68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6465974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69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3458892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70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5265658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71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6146736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72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3942590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73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0720683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74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8023638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75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481328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1792417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76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4466299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77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2755450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78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5879251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79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6339543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80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4895978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81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6937757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82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6628259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83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1840843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84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7214837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85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2828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1118738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86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8509497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87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2410568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88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4412046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89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6341656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90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9133000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91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7588176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92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1138542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93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6128769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94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7885894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95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019521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7551115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96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4930294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97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1094260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98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30314101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99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5179038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100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7336576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101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40897972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102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63728514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103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0384079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104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0646932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idx="1" type="body"/>
          </p:nvPr>
        </p:nvSpPr>
        <p:spPr/>
        <p:txBody>
          <a:bodyPr numCol="1">
            <a:normAutofit/>
          </a:bodyPr>
          <a:lstStyle/>
          <a:p>
            <a:endParaRPr altLang="es-ES" dirty="0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DA3430-3BA4-4693-B4DE-932AEBAAF0FE}" type="slidenum">
              <a:rPr altLang="es-ES" lang="es-ES" smtClean="0"/>
              <a:t>105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119739779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numCol="1"/>
          <a:lstStyle/>
          <a:p>
            <a:r>
              <a:rPr altLang="es-ES" lang="es-ES" smtClean="0"/>
              <a:t>Haga clic para modificar el estilo de título del patrón</a:t>
            </a:r>
            <a:endParaRPr altLang="es-ES" lang="es-ES"/>
          </a:p>
        </p:txBody>
      </p:sp>
      <p:sp>
        <p:nvSpPr>
          <p:cNvPr id="3" name="2 Subtítulo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es-ES" lang="es-ES" smtClean="0"/>
              <a:t>Haga clic para modificar el estilo de subtítulo del patrón</a:t>
            </a:r>
            <a:endParaRPr altLang="es-ES" lang="es-ES"/>
          </a:p>
        </p:txBody>
      </p:sp>
      <p:sp>
        <p:nvSpPr>
          <p:cNvPr id="4" name="3 Marcador de fecha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ES"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84691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es-ES" lang="es-ES" smtClean="0"/>
              <a:t>Haga clic para modificar el estilo de título del patrón</a:t>
            </a:r>
            <a:endParaRPr altLang="es-ES"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altLang="es-ES" lang="es-ES" smtClean="0"/>
              <a:t>Haga clic para modificar el estilo de texto del patrón</a:t>
            </a:r>
          </a:p>
          <a:p>
            <a:pPr lvl="1"/>
            <a:r>
              <a:rPr altLang="es-ES" lang="es-ES" smtClean="0"/>
              <a:t>Segundo nivel</a:t>
            </a:r>
          </a:p>
          <a:p>
            <a:pPr lvl="2"/>
            <a:r>
              <a:rPr altLang="es-ES" lang="es-ES" smtClean="0"/>
              <a:t>Tercer nivel</a:t>
            </a:r>
          </a:p>
          <a:p>
            <a:pPr lvl="3"/>
            <a:r>
              <a:rPr altLang="es-ES" lang="es-ES" smtClean="0"/>
              <a:t>Cuarto nivel</a:t>
            </a:r>
          </a:p>
          <a:p>
            <a:pPr lvl="4"/>
            <a:r>
              <a:rPr altLang="es-ES" lang="es-ES" smtClean="0"/>
              <a:t>Quinto nivel</a:t>
            </a:r>
            <a:endParaRPr altLang="es-ES" lang="es-ES"/>
          </a:p>
        </p:txBody>
      </p:sp>
      <p:sp>
        <p:nvSpPr>
          <p:cNvPr id="4" name="3 Marcador de fecha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ES"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084042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orient="vert" type="title"/>
          </p:nvPr>
        </p:nvSpPr>
        <p:spPr>
          <a:xfrm>
            <a:off x="6629400" y="274638"/>
            <a:ext cx="2057400" cy="5851525"/>
          </a:xfrm>
        </p:spPr>
        <p:txBody>
          <a:bodyPr numCol="1" vert="eaVert"/>
          <a:lstStyle/>
          <a:p>
            <a:r>
              <a:rPr altLang="es-ES" lang="es-ES" smtClean="0"/>
              <a:t>Haga clic para modificar el estilo de título del patrón</a:t>
            </a:r>
            <a:endParaRPr altLang="es-ES"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idx="1" orient="vert" type="body"/>
          </p:nvPr>
        </p:nvSpPr>
        <p:spPr>
          <a:xfrm>
            <a:off x="457200" y="274638"/>
            <a:ext cx="6019800" cy="5851525"/>
          </a:xfrm>
        </p:spPr>
        <p:txBody>
          <a:bodyPr numCol="1" vert="eaVert"/>
          <a:lstStyle/>
          <a:p>
            <a:pPr lvl="0"/>
            <a:r>
              <a:rPr altLang="es-ES" lang="es-ES" smtClean="0"/>
              <a:t>Haga clic para modificar el estilo de texto del patrón</a:t>
            </a:r>
          </a:p>
          <a:p>
            <a:pPr lvl="1"/>
            <a:r>
              <a:rPr altLang="es-ES" lang="es-ES" smtClean="0"/>
              <a:t>Segundo nivel</a:t>
            </a:r>
          </a:p>
          <a:p>
            <a:pPr lvl="2"/>
            <a:r>
              <a:rPr altLang="es-ES" lang="es-ES" smtClean="0"/>
              <a:t>Tercer nivel</a:t>
            </a:r>
          </a:p>
          <a:p>
            <a:pPr lvl="3"/>
            <a:r>
              <a:rPr altLang="es-ES" lang="es-ES" smtClean="0"/>
              <a:t>Cuarto nivel</a:t>
            </a:r>
          </a:p>
          <a:p>
            <a:pPr lvl="4"/>
            <a:r>
              <a:rPr altLang="es-ES" lang="es-ES" smtClean="0"/>
              <a:t>Quinto nivel</a:t>
            </a:r>
            <a:endParaRPr altLang="es-ES" lang="es-ES"/>
          </a:p>
        </p:txBody>
      </p:sp>
      <p:sp>
        <p:nvSpPr>
          <p:cNvPr id="4" name="3 Marcador de fecha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ES"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63564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es-ES" lang="es-ES" smtClean="0"/>
              <a:t>Haga clic para modificar el estilo de título del patrón</a:t>
            </a:r>
            <a:endParaRPr altLang="es-ES"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altLang="es-ES" lang="es-ES" smtClean="0"/>
              <a:t>Haga clic para modificar el estilo de texto del patrón</a:t>
            </a:r>
          </a:p>
          <a:p>
            <a:pPr lvl="1"/>
            <a:r>
              <a:rPr altLang="es-ES" lang="es-ES" smtClean="0"/>
              <a:t>Segundo nivel</a:t>
            </a:r>
          </a:p>
          <a:p>
            <a:pPr lvl="2"/>
            <a:r>
              <a:rPr altLang="es-ES" lang="es-ES" smtClean="0"/>
              <a:t>Tercer nivel</a:t>
            </a:r>
          </a:p>
          <a:p>
            <a:pPr lvl="3"/>
            <a:r>
              <a:rPr altLang="es-ES" lang="es-ES" smtClean="0"/>
              <a:t>Cuarto nivel</a:t>
            </a:r>
          </a:p>
          <a:p>
            <a:pPr lvl="4"/>
            <a:r>
              <a:rPr altLang="es-ES" lang="es-ES" smtClean="0"/>
              <a:t>Quinto nivel</a:t>
            </a:r>
            <a:endParaRPr altLang="es-ES" lang="es-ES"/>
          </a:p>
        </p:txBody>
      </p:sp>
      <p:sp>
        <p:nvSpPr>
          <p:cNvPr id="4" name="3 Marcador de fecha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ES"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404128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 numCol="1"/>
          <a:lstStyle>
            <a:lvl1pPr algn="l">
              <a:defRPr b="1" cap="all" sz="4000"/>
            </a:lvl1pPr>
          </a:lstStyle>
          <a:p>
            <a:r>
              <a:rPr altLang="es-ES" lang="es-ES" smtClean="0"/>
              <a:t>Haga clic para modificar el estilo de título del patrón</a:t>
            </a:r>
            <a:endParaRPr altLang="es-ES" lang="es-ES"/>
          </a:p>
        </p:txBody>
      </p:sp>
      <p:sp>
        <p:nvSpPr>
          <p:cNvPr id="3" name="2 Marcador de texto"/>
          <p:cNvSpPr>
            <a:spLocks noGrp="1"/>
          </p:cNvSpPr>
          <p:nvPr>
            <p:ph idx="1" type="body"/>
          </p:nvPr>
        </p:nvSpPr>
        <p:spPr>
          <a:xfrm>
            <a:off x="722313" y="2906713"/>
            <a:ext cx="7772400" cy="1500187"/>
          </a:xfrm>
        </p:spPr>
        <p:txBody>
          <a:bodyPr anchor="b" numCol="1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s-ES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ES"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84455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es-ES" lang="es-ES" smtClean="0"/>
              <a:t>Haga clic para modificar el estilo de título del patrón</a:t>
            </a:r>
            <a:endParaRPr altLang="es-ES"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 sz="half"/>
          </p:nvPr>
        </p:nvSpPr>
        <p:spPr>
          <a:xfrm>
            <a:off x="457200" y="1600200"/>
            <a:ext cx="4038600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s-ES" lang="es-ES" smtClean="0"/>
              <a:t>Haga clic para modificar el estilo de texto del patrón</a:t>
            </a:r>
          </a:p>
          <a:p>
            <a:pPr lvl="1"/>
            <a:r>
              <a:rPr altLang="es-ES" lang="es-ES" smtClean="0"/>
              <a:t>Segundo nivel</a:t>
            </a:r>
          </a:p>
          <a:p>
            <a:pPr lvl="2"/>
            <a:r>
              <a:rPr altLang="es-ES" lang="es-ES" smtClean="0"/>
              <a:t>Tercer nivel</a:t>
            </a:r>
          </a:p>
          <a:p>
            <a:pPr lvl="3"/>
            <a:r>
              <a:rPr altLang="es-ES" lang="es-ES" smtClean="0"/>
              <a:t>Cuarto nivel</a:t>
            </a:r>
          </a:p>
          <a:p>
            <a:pPr lvl="4"/>
            <a:r>
              <a:rPr altLang="es-ES" lang="es-ES" smtClean="0"/>
              <a:t>Quinto nivel</a:t>
            </a:r>
            <a:endParaRPr altLang="es-ES" lang="es-ES"/>
          </a:p>
        </p:txBody>
      </p:sp>
      <p:sp>
        <p:nvSpPr>
          <p:cNvPr id="4" name="3 Marcador de contenido"/>
          <p:cNvSpPr>
            <a:spLocks noGrp="1"/>
          </p:cNvSpPr>
          <p:nvPr>
            <p:ph idx="2" sz="half"/>
          </p:nvPr>
        </p:nvSpPr>
        <p:spPr>
          <a:xfrm>
            <a:off x="4648200" y="1600200"/>
            <a:ext cx="4038600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s-ES" lang="es-ES" smtClean="0"/>
              <a:t>Haga clic para modificar el estilo de texto del patrón</a:t>
            </a:r>
          </a:p>
          <a:p>
            <a:pPr lvl="1"/>
            <a:r>
              <a:rPr altLang="es-ES" lang="es-ES" smtClean="0"/>
              <a:t>Segundo nivel</a:t>
            </a:r>
          </a:p>
          <a:p>
            <a:pPr lvl="2"/>
            <a:r>
              <a:rPr altLang="es-ES" lang="es-ES" smtClean="0"/>
              <a:t>Tercer nivel</a:t>
            </a:r>
          </a:p>
          <a:p>
            <a:pPr lvl="3"/>
            <a:r>
              <a:rPr altLang="es-ES" lang="es-ES" smtClean="0"/>
              <a:t>Cuarto nivel</a:t>
            </a:r>
          </a:p>
          <a:p>
            <a:pPr lvl="4"/>
            <a:r>
              <a:rPr altLang="es-ES" lang="es-ES" smtClean="0"/>
              <a:t>Quinto nivel</a:t>
            </a:r>
            <a:endParaRPr altLang="es-ES" lang="es-ES"/>
          </a:p>
        </p:txBody>
      </p:sp>
      <p:sp>
        <p:nvSpPr>
          <p:cNvPr id="5" name="4 Marcador de fecha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ES"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70754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altLang="es-ES" lang="es-ES" smtClean="0"/>
              <a:t>Haga clic para modificar el estilo de título del patrón</a:t>
            </a:r>
            <a:endParaRPr altLang="es-ES" lang="es-ES"/>
          </a:p>
        </p:txBody>
      </p:sp>
      <p:sp>
        <p:nvSpPr>
          <p:cNvPr id="3" name="2 Marcador de texto"/>
          <p:cNvSpPr>
            <a:spLocks noGrp="1"/>
          </p:cNvSpPr>
          <p:nvPr>
            <p:ph idx="1" type="body"/>
          </p:nvPr>
        </p:nvSpPr>
        <p:spPr>
          <a:xfrm>
            <a:off x="457200" y="1535113"/>
            <a:ext cx="4040188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s-ES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idx="2" sz="half"/>
          </p:nvPr>
        </p:nvSpPr>
        <p:spPr>
          <a:xfrm>
            <a:off x="457200" y="2174875"/>
            <a:ext cx="4040188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s-ES" lang="es-ES" smtClean="0"/>
              <a:t>Haga clic para modificar el estilo de texto del patrón</a:t>
            </a:r>
          </a:p>
          <a:p>
            <a:pPr lvl="1"/>
            <a:r>
              <a:rPr altLang="es-ES" lang="es-ES" smtClean="0"/>
              <a:t>Segundo nivel</a:t>
            </a:r>
          </a:p>
          <a:p>
            <a:pPr lvl="2"/>
            <a:r>
              <a:rPr altLang="es-ES" lang="es-ES" smtClean="0"/>
              <a:t>Tercer nivel</a:t>
            </a:r>
          </a:p>
          <a:p>
            <a:pPr lvl="3"/>
            <a:r>
              <a:rPr altLang="es-ES" lang="es-ES" smtClean="0"/>
              <a:t>Cuarto nivel</a:t>
            </a:r>
          </a:p>
          <a:p>
            <a:pPr lvl="4"/>
            <a:r>
              <a:rPr altLang="es-ES" lang="es-ES" smtClean="0"/>
              <a:t>Quinto nivel</a:t>
            </a:r>
            <a:endParaRPr altLang="es-ES" lang="es-ES"/>
          </a:p>
        </p:txBody>
      </p:sp>
      <p:sp>
        <p:nvSpPr>
          <p:cNvPr id="5" name="4 Marcador de texto"/>
          <p:cNvSpPr>
            <a:spLocks noGrp="1"/>
          </p:cNvSpPr>
          <p:nvPr>
            <p:ph idx="3" sz="quarter" type="body"/>
          </p:nvPr>
        </p:nvSpPr>
        <p:spPr>
          <a:xfrm>
            <a:off x="4645025" y="1535113"/>
            <a:ext cx="4041775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s-ES"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idx="4" sz="quarter"/>
          </p:nvPr>
        </p:nvSpPr>
        <p:spPr>
          <a:xfrm>
            <a:off x="4645025" y="2174875"/>
            <a:ext cx="4041775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s-ES" lang="es-ES" smtClean="0"/>
              <a:t>Haga clic para modificar el estilo de texto del patrón</a:t>
            </a:r>
          </a:p>
          <a:p>
            <a:pPr lvl="1"/>
            <a:r>
              <a:rPr altLang="es-ES" lang="es-ES" smtClean="0"/>
              <a:t>Segundo nivel</a:t>
            </a:r>
          </a:p>
          <a:p>
            <a:pPr lvl="2"/>
            <a:r>
              <a:rPr altLang="es-ES" lang="es-ES" smtClean="0"/>
              <a:t>Tercer nivel</a:t>
            </a:r>
          </a:p>
          <a:p>
            <a:pPr lvl="3"/>
            <a:r>
              <a:rPr altLang="es-ES" lang="es-ES" smtClean="0"/>
              <a:t>Cuarto nivel</a:t>
            </a:r>
          </a:p>
          <a:p>
            <a:pPr lvl="4"/>
            <a:r>
              <a:rPr altLang="es-ES" lang="es-ES" smtClean="0"/>
              <a:t>Quinto nivel</a:t>
            </a:r>
            <a:endParaRPr altLang="es-ES" lang="es-ES"/>
          </a:p>
        </p:txBody>
      </p:sp>
      <p:sp>
        <p:nvSpPr>
          <p:cNvPr id="7" name="6 Marcador de fecha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ES"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220610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es-ES" lang="es-ES" smtClean="0"/>
              <a:t>Haga clic para modificar el estilo de título del patrón</a:t>
            </a:r>
            <a:endParaRPr altLang="es-ES" lang="es-ES"/>
          </a:p>
        </p:txBody>
      </p:sp>
      <p:sp>
        <p:nvSpPr>
          <p:cNvPr id="3" name="2 Marcador de fecha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ES"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08901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ES"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183660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altLang="es-ES" lang="es-ES" smtClean="0"/>
              <a:t>Haga clic para modificar el estilo de título del patrón</a:t>
            </a:r>
            <a:endParaRPr altLang="es-ES"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s-ES" lang="es-ES" smtClean="0"/>
              <a:t>Haga clic para modificar el estilo de texto del patrón</a:t>
            </a:r>
          </a:p>
          <a:p>
            <a:pPr lvl="1"/>
            <a:r>
              <a:rPr altLang="es-ES" lang="es-ES" smtClean="0"/>
              <a:t>Segundo nivel</a:t>
            </a:r>
          </a:p>
          <a:p>
            <a:pPr lvl="2"/>
            <a:r>
              <a:rPr altLang="es-ES" lang="es-ES" smtClean="0"/>
              <a:t>Tercer nivel</a:t>
            </a:r>
          </a:p>
          <a:p>
            <a:pPr lvl="3"/>
            <a:r>
              <a:rPr altLang="es-ES" lang="es-ES" smtClean="0"/>
              <a:t>Cuarto nivel</a:t>
            </a:r>
          </a:p>
          <a:p>
            <a:pPr lvl="4"/>
            <a:r>
              <a:rPr altLang="es-ES" lang="es-ES" smtClean="0"/>
              <a:t>Quinto nivel</a:t>
            </a:r>
            <a:endParaRPr altLang="es-ES" lang="es-ES"/>
          </a:p>
        </p:txBody>
      </p:sp>
      <p:sp>
        <p:nvSpPr>
          <p:cNvPr id="4" name="3 Marcador de texto"/>
          <p:cNvSpPr>
            <a:spLocks noGrp="1"/>
          </p:cNvSpPr>
          <p:nvPr>
            <p:ph idx="2" sz="half" type="body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s-ES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ES"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55669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altLang="es-ES" lang="es-ES" smtClean="0"/>
              <a:t>Haga clic para modificar el estilo de título del patrón</a:t>
            </a:r>
            <a:endParaRPr altLang="es-ES"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idx="1" type="pic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s-ES" lang="es-ES"/>
          </a:p>
        </p:txBody>
      </p:sp>
      <p:sp>
        <p:nvSpPr>
          <p:cNvPr id="4" name="3 Marcador de texto"/>
          <p:cNvSpPr>
            <a:spLocks noGrp="1"/>
          </p:cNvSpPr>
          <p:nvPr>
            <p:ph idx="2" sz="half" type="body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s-ES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s-ES"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653720413"/>
      </p:ext>
    </p:extLst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r>
              <a:rPr altLang="es-ES" lang="es-ES" smtClean="0"/>
              <a:t>Haga clic para modificar el estilo de título del patrón</a:t>
            </a:r>
            <a:endParaRPr altLang="es-ES" lang="es-ES"/>
          </a:p>
        </p:txBody>
      </p:sp>
      <p:sp>
        <p:nvSpPr>
          <p:cNvPr id="3" name="2 Marcador de texto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/>
            <a:r>
              <a:rPr altLang="es-ES" lang="es-ES" smtClean="0"/>
              <a:t>Haga clic para modificar el estilo de texto del patrón</a:t>
            </a:r>
          </a:p>
          <a:p>
            <a:pPr lvl="1"/>
            <a:r>
              <a:rPr altLang="es-ES" lang="es-ES" smtClean="0"/>
              <a:t>Segundo nivel</a:t>
            </a:r>
          </a:p>
          <a:p>
            <a:pPr lvl="2"/>
            <a:r>
              <a:rPr altLang="es-ES" lang="es-ES" smtClean="0"/>
              <a:t>Tercer nivel</a:t>
            </a:r>
          </a:p>
          <a:p>
            <a:pPr lvl="3"/>
            <a:r>
              <a:rPr altLang="es-ES" lang="es-ES" smtClean="0"/>
              <a:t>Cuarto nivel</a:t>
            </a:r>
          </a:p>
          <a:p>
            <a:pPr lvl="4"/>
            <a:r>
              <a:rPr altLang="es-ES" lang="es-ES" smtClean="0"/>
              <a:t>Quinto nivel</a:t>
            </a:r>
            <a:endParaRPr altLang="es-ES" lang="es-ES"/>
          </a:p>
        </p:txBody>
      </p:sp>
      <p:sp>
        <p:nvSpPr>
          <p:cNvPr id="4" name="3 Marcador de fecha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E12B7-3F1F-478A-ACB3-B2DC34B4D338}" type="datetimeFigureOut">
              <a:rPr altLang="es-ES" lang="es-ES" smtClean="0"/>
              <a:pPr/>
              <a:t>25/01/2019</a:t>
            </a:fld>
            <a:endParaRPr altLang="es-ES"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s-ES"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74798-4CAE-4E2D-A321-00D8FC015A9C}" type="slidenum">
              <a:rPr altLang="es-ES" lang="es-ES" smtClean="0"/>
              <a:pPr/>
              <a:t>‹#›</a:t>
            </a:fld>
            <a:endParaRPr altLang="es-ES" lang="es-ES"/>
          </a:p>
        </p:txBody>
      </p:sp>
    </p:spTree>
    <p:extLst>
      <p:ext uri="{BB962C8B-B14F-4D97-AF65-F5344CB8AC3E}">
        <p14:creationId xmlns:p14="http://schemas.microsoft.com/office/powerpoint/2010/main" val="316913810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anose="020B0604020202020204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anose="020B0604020202020204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anose="020B0604020202020204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altLang="es-ES" lang="es-E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9" Target="../media/image7.jp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8" Target="../media/image13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00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0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01.xml.rels><?xml version="1.0" encoding="UTF-8" standalone="yes"?><Relationships xmlns="http://schemas.openxmlformats.org/package/2006/relationships"><Relationship Id="rId9" Target="../media/image38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0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0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0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0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0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0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0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0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0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0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0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0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0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08.xml.rels><?xml version="1.0" encoding="UTF-8" standalone="yes"?><Relationships xmlns="http://schemas.openxmlformats.org/package/2006/relationships"><Relationship Id="rId9" Target="../media/image39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0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09.xml.rels><?xml version="1.0" encoding="UTF-8" standalone="yes"?><Relationships xmlns="http://schemas.openxmlformats.org/package/2006/relationships"><Relationship Id="rId9" Target="../media/image40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0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9" Target="../media/image15.png" Type="http://schemas.openxmlformats.org/officeDocument/2006/relationships/image"/><Relationship Id="rId8" Target="../media/image14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10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1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11.xml.rels><?xml version="1.0" encoding="UTF-8" standalone="yes"?><Relationships xmlns="http://schemas.openxmlformats.org/package/2006/relationships"><Relationship Id="rId9" Target="../media/image40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1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12.xml.rels><?xml version="1.0" encoding="UTF-8" standalone="yes"?><Relationships xmlns="http://schemas.openxmlformats.org/package/2006/relationships"><Relationship Id="rId9" Target="../media/image41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1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13.xml.rels><?xml version="1.0" encoding="UTF-8" standalone="yes"?><Relationships xmlns="http://schemas.openxmlformats.org/package/2006/relationships"><Relationship Id="rId9" Target="../media/image42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1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14.xml.rels><?xml version="1.0" encoding="UTF-8" standalone="yes"?><Relationships xmlns="http://schemas.openxmlformats.org/package/2006/relationships"><Relationship Id="rId9" Target="../media/image42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1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15.xml.rels><?xml version="1.0" encoding="UTF-8" standalone="yes"?><Relationships xmlns="http://schemas.openxmlformats.org/package/2006/relationships"><Relationship Id="rId9" Target="../media/image42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1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16.xml.rels><?xml version="1.0" encoding="UTF-8" standalone="yes"?><Relationships xmlns="http://schemas.openxmlformats.org/package/2006/relationships"><Relationship Id="rId9" Target="../media/image37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1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1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1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1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1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19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1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20.xml.rels><?xml version="1.0" encoding="UTF-8" standalone="yes"?><Relationships xmlns="http://schemas.openxmlformats.org/package/2006/relationships"><Relationship Id="rId9" Target="../media/image43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2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21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2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2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2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2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2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24.xml.rels><?xml version="1.0" encoding="UTF-8" standalone="yes"?><Relationships xmlns="http://schemas.openxmlformats.org/package/2006/relationships"><Relationship Id="rId9" Target="../media/image44.gif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2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2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2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26.xml.rels><?xml version="1.0" encoding="UTF-8" standalone="yes"?><Relationships xmlns="http://schemas.openxmlformats.org/package/2006/relationships"><Relationship Id="rId9" Target="../media/image45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2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27.xml.rels><?xml version="1.0" encoding="UTF-8" standalone="yes"?><Relationships xmlns="http://schemas.openxmlformats.org/package/2006/relationships"><Relationship Id="rId9" Target="../media/image46.gif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2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2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2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29.xml.rels><?xml version="1.0" encoding="UTF-8" standalone="yes"?><Relationships xmlns="http://schemas.openxmlformats.org/package/2006/relationships"><Relationship Id="rId9" Target="../media/image47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2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11" Target="../media/image18.jpeg" Type="http://schemas.openxmlformats.org/officeDocument/2006/relationships/image"/><Relationship Id="rId10" Target="../media/image17.png" Type="http://schemas.openxmlformats.org/officeDocument/2006/relationships/image"/><Relationship Id="rId9" Target="../media/image16.jp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30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3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31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3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3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3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3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3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34.xml.rels><?xml version="1.0" encoding="UTF-8" standalone="yes"?><Relationships xmlns="http://schemas.openxmlformats.org/package/2006/relationships"><Relationship Id="rId9" Target="../media/image48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3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3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3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3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3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3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3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38.xml.rels><?xml version="1.0" encoding="UTF-8" standalone="yes"?><Relationships xmlns="http://schemas.openxmlformats.org/package/2006/relationships"><Relationship Id="rId9" Target="../media/image49.jpe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3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39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3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9" Target="../media/image19.jp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40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4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41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4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42.xml.rels><?xml version="1.0" encoding="UTF-8" standalone="yes"?><Relationships xmlns="http://schemas.openxmlformats.org/package/2006/relationships"><Relationship Id="rId11" Target="../media/image52.png" Type="http://schemas.openxmlformats.org/officeDocument/2006/relationships/image"/><Relationship Id="rId10" Target="../media/image51.png" Type="http://schemas.openxmlformats.org/officeDocument/2006/relationships/image"/><Relationship Id="rId9" Target="../media/image50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4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43.xml.rels><?xml version="1.0" encoding="UTF-8" standalone="yes"?><Relationships xmlns="http://schemas.openxmlformats.org/package/2006/relationships"><Relationship Id="rId10" Target="../media/image54.png" Type="http://schemas.openxmlformats.org/officeDocument/2006/relationships/image"/><Relationship Id="rId9" Target="../media/image53.jpe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4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4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4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4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4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4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4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4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4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48.xml.rels><?xml version="1.0" encoding="UTF-8" standalone="yes"?><Relationships xmlns="http://schemas.openxmlformats.org/package/2006/relationships"><Relationship Id="rId9" Target="../media/image55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4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49.xml.rels><?xml version="1.0" encoding="UTF-8" standalone="yes"?><Relationships xmlns="http://schemas.openxmlformats.org/package/2006/relationships"><Relationship Id="rId10" Target="../media/image57.png" Type="http://schemas.openxmlformats.org/officeDocument/2006/relationships/image"/><Relationship Id="rId9" Target="../media/image56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4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9" Target="../media/image20.jp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50.xml.rels><?xml version="1.0" encoding="UTF-8" standalone="yes"?><Relationships xmlns="http://schemas.openxmlformats.org/package/2006/relationships"><Relationship Id="rId9" Target="../media/image58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5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51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5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52.xml.rels><?xml version="1.0" encoding="UTF-8" standalone="yes"?><Relationships xmlns="http://schemas.openxmlformats.org/package/2006/relationships"><Relationship Id="rId9" Target="../media/image59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5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5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5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5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5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55.xml.rels><?xml version="1.0" encoding="UTF-8" standalone="yes"?><Relationships xmlns="http://schemas.openxmlformats.org/package/2006/relationships"><Relationship Id="rId9" Target="../media/image60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5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5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5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57.xml.rels><?xml version="1.0" encoding="UTF-8" standalone="yes"?><Relationships xmlns="http://schemas.openxmlformats.org/package/2006/relationships"><Relationship Id="rId9" Target="../media/image61.jpe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5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58.xml.rels><?xml version="1.0" encoding="UTF-8" standalone="yes"?><Relationships xmlns="http://schemas.openxmlformats.org/package/2006/relationships"><Relationship Id="rId10" Target="../media/image57.png" Type="http://schemas.openxmlformats.org/officeDocument/2006/relationships/image"/><Relationship Id="rId9" Target="../media/image56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5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59.xml.rels><?xml version="1.0" encoding="UTF-8" standalone="yes"?><Relationships xmlns="http://schemas.openxmlformats.org/package/2006/relationships"><Relationship Id="rId9" Target="../media/image62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5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10" Target="../media/image22.png" Type="http://schemas.openxmlformats.org/officeDocument/2006/relationships/image"/><Relationship Id="rId9" Target="../media/image21.jpe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60.xml.rels><?xml version="1.0" encoding="UTF-8" standalone="yes"?><Relationships xmlns="http://schemas.openxmlformats.org/package/2006/relationships"><Relationship Id="rId9" Target="../media/image63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6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61.xml.rels><?xml version="1.0" encoding="UTF-8" standalone="yes"?><Relationships xmlns="http://schemas.openxmlformats.org/package/2006/relationships"><Relationship Id="rId11" Target="../media/image66.png" Type="http://schemas.openxmlformats.org/officeDocument/2006/relationships/image"/><Relationship Id="rId10" Target="../media/image65.png" Type="http://schemas.openxmlformats.org/officeDocument/2006/relationships/image"/><Relationship Id="rId9" Target="../media/image64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6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62.xml.rels><?xml version="1.0" encoding="UTF-8" standalone="yes"?><Relationships xmlns="http://schemas.openxmlformats.org/package/2006/relationships"><Relationship Id="rId9" Target="../media/image67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6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63.xml.rels><?xml version="1.0" encoding="UTF-8" standalone="yes"?><Relationships xmlns="http://schemas.openxmlformats.org/package/2006/relationships"><Relationship Id="rId12" Target="../media/image70.png" Type="http://schemas.openxmlformats.org/officeDocument/2006/relationships/image"/><Relationship Id="rId11" Target="../media/image69.png" Type="http://schemas.openxmlformats.org/officeDocument/2006/relationships/image"/><Relationship Id="rId10" Target="../media/image68.png" Type="http://schemas.openxmlformats.org/officeDocument/2006/relationships/image"/><Relationship Id="rId9" Target="../media/image66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6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64.xml.rels><?xml version="1.0" encoding="UTF-8" standalone="yes"?><Relationships xmlns="http://schemas.openxmlformats.org/package/2006/relationships"><Relationship Id="rId12" Target="../media/image58.png" Type="http://schemas.openxmlformats.org/officeDocument/2006/relationships/image"/><Relationship Id="rId11" Target="../media/image72.png" Type="http://schemas.openxmlformats.org/officeDocument/2006/relationships/image"/><Relationship Id="rId10" Target="../media/image71.png" Type="http://schemas.openxmlformats.org/officeDocument/2006/relationships/image"/><Relationship Id="rId9" Target="../media/image66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6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65.xml.rels><?xml version="1.0" encoding="UTF-8" standalone="yes"?><Relationships xmlns="http://schemas.openxmlformats.org/package/2006/relationships"><Relationship Id="rId11" Target="../media/image74.png" Type="http://schemas.openxmlformats.org/officeDocument/2006/relationships/image"/><Relationship Id="rId10" Target="../media/image73.png" Type="http://schemas.openxmlformats.org/officeDocument/2006/relationships/image"/><Relationship Id="rId9" Target="../media/image66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6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66.xml.rels><?xml version="1.0" encoding="UTF-8" standalone="yes"?><Relationships xmlns="http://schemas.openxmlformats.org/package/2006/relationships"><Relationship Id="rId13" Target="../media/image64.png" Type="http://schemas.openxmlformats.org/officeDocument/2006/relationships/image"/><Relationship Id="rId12" Target="../media/image77.png" Type="http://schemas.openxmlformats.org/officeDocument/2006/relationships/image"/><Relationship Id="rId11" Target="../media/image76.png" Type="http://schemas.openxmlformats.org/officeDocument/2006/relationships/image"/><Relationship Id="rId10" Target="../media/image75.png" Type="http://schemas.openxmlformats.org/officeDocument/2006/relationships/image"/><Relationship Id="rId9" Target="../media/image66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6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67.xml.rels><?xml version="1.0" encoding="UTF-8" standalone="yes"?><Relationships xmlns="http://schemas.openxmlformats.org/package/2006/relationships"><Relationship Id="rId9" Target="../media/image78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6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68.xml.rels><?xml version="1.0" encoding="UTF-8" standalone="yes"?><Relationships xmlns="http://schemas.openxmlformats.org/package/2006/relationships"><Relationship Id="rId14" Target="../media/image72.png" Type="http://schemas.openxmlformats.org/officeDocument/2006/relationships/image"/><Relationship Id="rId13" Target="../media/image70.png" Type="http://schemas.openxmlformats.org/officeDocument/2006/relationships/image"/><Relationship Id="rId12" Target="../media/image64.png" Type="http://schemas.openxmlformats.org/officeDocument/2006/relationships/image"/><Relationship Id="rId11" Target="../media/image81.png" Type="http://schemas.openxmlformats.org/officeDocument/2006/relationships/image"/><Relationship Id="rId10" Target="../media/image80.png" Type="http://schemas.openxmlformats.org/officeDocument/2006/relationships/image"/><Relationship Id="rId9" Target="../media/image79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6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69.xml.rels><?xml version="1.0" encoding="UTF-8" standalone="yes"?><Relationships xmlns="http://schemas.openxmlformats.org/package/2006/relationships"><Relationship Id="rId15" Target="../media/image78.png" Type="http://schemas.openxmlformats.org/officeDocument/2006/relationships/image"/><Relationship Id="rId14" Target="../media/image72.png" Type="http://schemas.openxmlformats.org/officeDocument/2006/relationships/image"/><Relationship Id="rId13" Target="../media/image70.png" Type="http://schemas.openxmlformats.org/officeDocument/2006/relationships/image"/><Relationship Id="rId12" Target="../media/image80.png" Type="http://schemas.openxmlformats.org/officeDocument/2006/relationships/image"/><Relationship Id="rId11" Target="../media/image82.png" Type="http://schemas.openxmlformats.org/officeDocument/2006/relationships/image"/><Relationship Id="rId10" Target="../media/image73.png" Type="http://schemas.openxmlformats.org/officeDocument/2006/relationships/image"/><Relationship Id="rId9" Target="../media/image64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6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9" Target="../media/image23.jp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70.xml.rels><?xml version="1.0" encoding="UTF-8" standalone="yes"?><Relationships xmlns="http://schemas.openxmlformats.org/package/2006/relationships"><Relationship Id="rId14" Target="../media/image86.png" Type="http://schemas.openxmlformats.org/officeDocument/2006/relationships/image"/><Relationship Id="rId13" Target="../media/image85.png" Type="http://schemas.openxmlformats.org/officeDocument/2006/relationships/image"/><Relationship Id="rId12" Target="../media/image84.png" Type="http://schemas.openxmlformats.org/officeDocument/2006/relationships/image"/><Relationship Id="rId11" Target="../media/image83.png" Type="http://schemas.openxmlformats.org/officeDocument/2006/relationships/image"/><Relationship Id="rId10" Target="../media/image78.png" Type="http://schemas.openxmlformats.org/officeDocument/2006/relationships/image"/><Relationship Id="rId9" Target="../media/image64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7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71.xml.rels><?xml version="1.0" encoding="UTF-8" standalone="yes"?><Relationships xmlns="http://schemas.openxmlformats.org/package/2006/relationships"><Relationship Id="rId13" Target="../media/image77.png" Type="http://schemas.openxmlformats.org/officeDocument/2006/relationships/image"/><Relationship Id="rId12" Target="../media/image90.png" Type="http://schemas.openxmlformats.org/officeDocument/2006/relationships/image"/><Relationship Id="rId11" Target="../media/image89.png" Type="http://schemas.openxmlformats.org/officeDocument/2006/relationships/image"/><Relationship Id="rId10" Target="../media/image88.png" Type="http://schemas.openxmlformats.org/officeDocument/2006/relationships/image"/><Relationship Id="rId9" Target="../media/image87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7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7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7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7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7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74.xml.rels><?xml version="1.0" encoding="UTF-8" standalone="yes"?><Relationships xmlns="http://schemas.openxmlformats.org/package/2006/relationships"><Relationship Id="rId10" Target="../media/image64.png" Type="http://schemas.openxmlformats.org/officeDocument/2006/relationships/image"/><Relationship Id="rId9" Target="../media/image75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7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75.xml.rels><?xml version="1.0" encoding="UTF-8" standalone="yes"?><Relationships xmlns="http://schemas.openxmlformats.org/package/2006/relationships"><Relationship Id="rId12" Target="../media/image64.png" Type="http://schemas.openxmlformats.org/officeDocument/2006/relationships/image"/><Relationship Id="rId11" Target="../media/image77.png" Type="http://schemas.openxmlformats.org/officeDocument/2006/relationships/image"/><Relationship Id="rId10" Target="../media/image76.png" Type="http://schemas.openxmlformats.org/officeDocument/2006/relationships/image"/><Relationship Id="rId9" Target="../media/image75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7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76.xml.rels><?xml version="1.0" encoding="UTF-8" standalone="yes"?><Relationships xmlns="http://schemas.openxmlformats.org/package/2006/relationships"><Relationship Id="rId11" Target="../media/image64.png" Type="http://schemas.openxmlformats.org/officeDocument/2006/relationships/image"/><Relationship Id="rId10" Target="../media/image89.png" Type="http://schemas.openxmlformats.org/officeDocument/2006/relationships/image"/><Relationship Id="rId9" Target="../media/image88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7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7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7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7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7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79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7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9" Target="../media/image24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80.xml.rels><?xml version="1.0" encoding="UTF-8" standalone="yes"?><Relationships xmlns="http://schemas.openxmlformats.org/package/2006/relationships"><Relationship Id="rId9" Target="../media/image91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8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81.xml.rels><?xml version="1.0" encoding="UTF-8" standalone="yes"?><Relationships xmlns="http://schemas.openxmlformats.org/package/2006/relationships"><Relationship Id="rId9" Target="../media/image92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8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82.xml.rels><?xml version="1.0" encoding="UTF-8" standalone="yes"?><Relationships xmlns="http://schemas.openxmlformats.org/package/2006/relationships"><Relationship Id="rId9" Target="../media/image92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8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83.xml.rels><?xml version="1.0" encoding="UTF-8" standalone="yes"?><Relationships xmlns="http://schemas.openxmlformats.org/package/2006/relationships"><Relationship Id="rId9" Target="../media/image92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8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8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8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8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8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8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8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8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8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8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8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89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8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90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9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91.xml.rels><?xml version="1.0" encoding="UTF-8" standalone="yes"?><Relationships xmlns="http://schemas.openxmlformats.org/package/2006/relationships"><Relationship Id="rId9" Target="../media/image91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9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92.xml.rels><?xml version="1.0" encoding="UTF-8" standalone="yes"?><Relationships xmlns="http://schemas.openxmlformats.org/package/2006/relationships"><Relationship Id="rId11" Target="../media/image93.png" Type="http://schemas.openxmlformats.org/officeDocument/2006/relationships/image"/><Relationship Id="rId10" Target="http://yann.lecun.com/exdb/mnist/" TargetMode="External" Type="http://schemas.openxmlformats.org/officeDocument/2006/relationships/hyperlink"/><Relationship Id="rId9" Target="http://yann.lecun.com/exdb/mnist/" TargetMode="External" Type="http://schemas.openxmlformats.org/officeDocument/2006/relationships/hyperlink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9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9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9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9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9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9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9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96.xml.rels><?xml version="1.0" encoding="UTF-8" standalone="yes"?><Relationships xmlns="http://schemas.openxmlformats.org/package/2006/relationships"><Relationship Id="rId3" Target="../media/image6.png" Type="http://schemas.openxmlformats.org/officeDocument/2006/relationships/image"/><Relationship Id="rId2" Target="../notesSlides/notesSlide19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9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9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9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9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199.xml.rels><?xml version="1.0" encoding="UTF-8" standalone="yes"?><Relationships xmlns="http://schemas.openxmlformats.org/package/2006/relationships"><Relationship Id="rId9" Target="../media/image94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9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9" Target="../media/image25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00.xml.rels><?xml version="1.0" encoding="UTF-8" standalone="yes"?><Relationships xmlns="http://schemas.openxmlformats.org/package/2006/relationships"><Relationship Id="rId9" Target="../media/image95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0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01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0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02.xml.rels><?xml version="1.0" encoding="UTF-8" standalone="yes"?><Relationships xmlns="http://schemas.openxmlformats.org/package/2006/relationships"><Relationship Id="rId11" Target="https://tvm.ai/" TargetMode="External" Type="http://schemas.openxmlformats.org/officeDocument/2006/relationships/hyperlink"/><Relationship Id="rId10" Target="https://tvm.ai/" TargetMode="External" Type="http://schemas.openxmlformats.org/officeDocument/2006/relationships/hyperlink"/><Relationship Id="rId9" Target="https://tvm.ai/" TargetMode="External" Type="http://schemas.openxmlformats.org/officeDocument/2006/relationships/hyperlink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0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03.xml.rels><?xml version="1.0" encoding="UTF-8" standalone="yes"?><Relationships xmlns="http://schemas.openxmlformats.org/package/2006/relationships"><Relationship Id="rId9" Target="../media/image101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0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04.xml.rels><?xml version="1.0" encoding="UTF-8" standalone="yes"?><Relationships xmlns="http://schemas.openxmlformats.org/package/2006/relationships"><Relationship Id="rId9" Target="../media/image6.png" Type="http://schemas.openxmlformats.org/officeDocument/2006/relationships/image"/><Relationship Id="rId8" Target="../media/image103.png" Type="http://schemas.openxmlformats.org/officeDocument/2006/relationships/image"/><Relationship Id="rId7" Target="../media/image102.png" Type="http://schemas.openxmlformats.org/officeDocument/2006/relationships/image"/><Relationship Id="rId6" Target="../media/image5.emf" Type="http://schemas.openxmlformats.org/officeDocument/2006/relationships/image"/><Relationship Id="rId5" Target="../media/image4.emf" Type="http://schemas.openxmlformats.org/officeDocument/2006/relationships/image"/><Relationship Id="rId4" Target="../media/image3.png" Type="http://schemas.openxmlformats.org/officeDocument/2006/relationships/image"/><Relationship Id="rId3" Target="../media/image2.png" Type="http://schemas.openxmlformats.org/officeDocument/2006/relationships/image"/><Relationship Id="rId2" Target="../media/image1.pn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9" Target="../media/image26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9" Target="../media/image27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9" Target="../media/image28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9" Target="../media/image29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9" Target="../media/image30.jpe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9.xml.rels><?xml version="1.0" encoding="UTF-8" standalone="yes"?><Relationships xmlns="http://schemas.openxmlformats.org/package/2006/relationships"><Relationship Id="rId9" Target="../media/image31.jpe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9" Target="../media/image9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<Relationships xmlns="http://schemas.openxmlformats.org/package/2006/relationships"><Relationship Id="rId9" Target="../media/image32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3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<Relationships xmlns="http://schemas.openxmlformats.org/package/2006/relationships"><Relationship Id="rId10" Target="../media/image34.jpg" Type="http://schemas.openxmlformats.org/officeDocument/2006/relationships/image"/><Relationship Id="rId9" Target="../media/image33.jp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3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3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<Relationships xmlns="http://schemas.openxmlformats.org/package/2006/relationships"><Relationship Id="rId10" Target="../media/image36.png" Type="http://schemas.openxmlformats.org/officeDocument/2006/relationships/image"/><Relationship Id="rId9" Target="../media/image35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3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3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3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3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3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3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3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4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4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4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4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4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4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4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4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4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4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5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5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5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5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5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5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5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5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5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5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5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5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5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5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59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5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9" Target="../media/image10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0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6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1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6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6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6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6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6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6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6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6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69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6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9" Target="../media/image11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0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7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1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7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7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7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7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7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7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7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7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79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7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9" Target="../media/image12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80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8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81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8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8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8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8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8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8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8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8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8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8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8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8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8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8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8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89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8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90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90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91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91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9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92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93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9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94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94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95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95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96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96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97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97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98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98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99.xml.rels><?xml version="1.0" encoding="UTF-8" standalone="yes"?><Relationships xmlns="http://schemas.openxmlformats.org/package/2006/relationships"><Relationship Id="rId9" Target="../media/image37.png" Type="http://schemas.openxmlformats.org/officeDocument/2006/relationships/image"/><Relationship Id="rId8" Target="../media/image6.png" Type="http://schemas.openxmlformats.org/officeDocument/2006/relationships/image"/><Relationship Id="rId7" Target="../media/image5.emf" Type="http://schemas.openxmlformats.org/officeDocument/2006/relationships/image"/><Relationship Id="rId6" Target="../media/image4.emf" Type="http://schemas.openxmlformats.org/officeDocument/2006/relationships/image"/><Relationship Id="rId5" Target="../media/image3.png" Type="http://schemas.openxmlformats.org/officeDocument/2006/relationships/image"/><Relationship Id="rId4" Target="../media/image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99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10 Rectángulo"/>
          <p:cNvSpPr/>
          <p:nvPr/>
        </p:nvSpPr>
        <p:spPr>
          <a:xfrm>
            <a:off x="179512" y="940366"/>
            <a:ext cx="8750206" cy="92333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 algn="ctr"/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Data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Mining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13" y="1933709"/>
            <a:ext cx="4858660" cy="33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9406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10 Rectángulo"/>
          <p:cNvSpPr/>
          <p:nvPr/>
        </p:nvSpPr>
        <p:spPr>
          <a:xfrm>
            <a:off x="179512" y="188640"/>
            <a:ext cx="8750206" cy="486287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Inteligencia Artificial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Simon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</a:t>
            </a:r>
            <a:r>
              <a:rPr dirty="0" i="1" lang="en-US" smtClean="0">
                <a:latin charset="0" pitchFamily="34" typeface="Century Gothic"/>
                <a:cs charset="0" pitchFamily="34" typeface="Arial"/>
              </a:rPr>
              <a:t>“machines </a:t>
            </a:r>
            <a:r>
              <a:rPr dirty="0" i="1" lang="en-US">
                <a:latin charset="0" pitchFamily="34" typeface="Century Gothic"/>
                <a:cs charset="0" pitchFamily="34" typeface="Arial"/>
              </a:rPr>
              <a:t>will be capable, within twenty years, of doing any work a man can </a:t>
            </a:r>
            <a:r>
              <a:rPr dirty="0" i="1" lang="en-US" smtClean="0">
                <a:latin charset="0" pitchFamily="34" typeface="Century Gothic"/>
                <a:cs charset="0" pitchFamily="34" typeface="Arial"/>
              </a:rPr>
              <a:t>do“.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Minsky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</a:t>
            </a:r>
            <a:r>
              <a:rPr altLang="es-MX" dirty="0" i="1" lang="es-MX" smtClean="0">
                <a:latin charset="0" pitchFamily="34" typeface="Century Gothic"/>
                <a:cs charset="0" pitchFamily="34" typeface="Arial"/>
              </a:rPr>
              <a:t>“</a:t>
            </a:r>
            <a:r>
              <a:rPr dirty="0" i="1" lang="en-US" smtClean="0">
                <a:latin charset="0" pitchFamily="34" typeface="Century Gothic"/>
                <a:cs charset="0" pitchFamily="34" typeface="Arial"/>
              </a:rPr>
              <a:t>within </a:t>
            </a:r>
            <a:r>
              <a:rPr dirty="0" i="1" lang="en-US">
                <a:latin charset="0" pitchFamily="34" typeface="Century Gothic"/>
                <a:cs charset="0" pitchFamily="34" typeface="Arial"/>
              </a:rPr>
              <a:t>a generation ... the problem of creating 'artificial intelligence' will substantially be </a:t>
            </a:r>
            <a:r>
              <a:rPr dirty="0" i="1" lang="en-US" smtClean="0">
                <a:latin charset="0" pitchFamily="34" typeface="Century Gothic"/>
                <a:cs charset="0" pitchFamily="34" typeface="Arial"/>
              </a:rPr>
              <a:t>solved“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C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omputer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chess would surpass human chess abilities within </a:t>
            </a:r>
            <a:r>
              <a:rPr dirty="0" i="1" lang="en-US">
                <a:latin charset="0" pitchFamily="34" typeface="Century Gothic"/>
                <a:cs charset="0" pitchFamily="34" typeface="Arial"/>
              </a:rPr>
              <a:t>"ten </a:t>
            </a:r>
            <a:r>
              <a:rPr dirty="0" i="1" lang="en-US" smtClean="0">
                <a:latin charset="0" pitchFamily="34" typeface="Century Gothic"/>
                <a:cs charset="0" pitchFamily="34" typeface="Arial"/>
              </a:rPr>
              <a:t>years“</a:t>
            </a:r>
          </a:p>
          <a:p>
            <a:pPr algn="just" lvl="1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- En realidad tardó 40 años (IMB Deep Blue; 1996)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 indent="-285750" lvl="1" marL="742950">
              <a:buFontTx/>
              <a:buChar char="-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55" y="3222652"/>
            <a:ext cx="4966519" cy="27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9499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740307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U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 vector es un conjunto de puntos en algún espacio de dimensiones finitas.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Ejemplo: si tenemos datos de altura, peso y edad, los datos son vectores en un espacio de 3 dimensiones. Si tenemos las calificaciones de 4 exámenes, los datos son vectores en un espacio de 4 dimensiones.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 Python podemos representar vectores como listas: una listas de tres números es un vector en un espacio de 3 dimensiones.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altura_peso_edad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[182,100,34]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calificaciones = [90,70,85,90]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Por default las listas de Python no proporcionan aritmética de vectores, hay que implementarla.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819237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Ejercicio: Suma de dos 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Dos vectores pueden sumarse si tienen la misma longitud.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v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+ w = [ v[0]+w[0], v[1]+w[1], … ]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Ejemplo: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v=[1,2]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=[2,1]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v+w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=[1+2,2+1]=[3,3]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21454" l="24542" r="25096" t="10625"/>
          <a:stretch/>
        </p:blipFill>
        <p:spPr>
          <a:xfrm>
            <a:off x="3153022" y="2276872"/>
            <a:ext cx="4680521" cy="35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3790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18630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Suma de dos 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suma_vector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paso=[]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(v)):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paso.append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(v[i]+w[i])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paso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suma_vector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(lambda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x+y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3)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suma_vector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[ x +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y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 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564984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97031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Suma de dos 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v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=[1,2,3,4]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w=[7,8,9,10]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suma_vector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958563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Resta de dos 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resta_vector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[ x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-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y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x, y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 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v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=[1,2,3,4]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w=[7,8,9,10]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resta_vector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w,v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25327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Sumar N 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suma_vectores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vectores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resultado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vectores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[0]		#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empieza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el 1er vector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for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vector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vectores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[1:]:	#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itera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sobre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todos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demás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resultado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suma_vector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resultado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vector) 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resultado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v=[1,2,3,4]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w=[7,8,9,10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=[1,1,1,1]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suma_vectores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v,w,y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109272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Sumar N 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2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from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functools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import reduce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suma_vectores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vectores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return reduce(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suma_vector,vectores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 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v=[1,2,3,4]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w=[7,8,9,10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=[1,1,1,1]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z=[2,2,2,2]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suma_vectores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v,w,y,z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3263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Sumar N 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3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from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functools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partial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suma_vectores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partial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(reduce,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suma_vector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v=[1,2,3,4]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w=[7,8,9,10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=[1,1,1,1]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z=[2,2,2,2]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suma_vectores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v,w,y,z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33312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/>
          <a:srcRect b="25391" l="27862" r="48340" t="44094"/>
          <a:stretch/>
        </p:blipFill>
        <p:spPr>
          <a:xfrm>
            <a:off x="4410610" y="2492896"/>
            <a:ext cx="4694459" cy="3384376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18630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Producto Punto de dos 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Geométricamente está basada en la proyección de un vector con el otro.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¿Cuánto del vector a está apuntando en la misma dirección que b?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¿Qué pasa si son ortogonales?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¿Qué pasa si son paralelos?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Algebraicamente es equivalente a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 suma de la multiplicación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 sus componentes: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a_1*b_1 + … +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a_n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*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b_n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94706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52431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Producto Punto de dos 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punto(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sum(x*y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		#Generador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def punto(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sum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 [x*y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)] )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comprehension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w=[0.5, 0.75]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v=[2,1]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punto(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b="10625" l="24542" r="26203" t="24406"/>
          <a:stretch/>
        </p:blipFill>
        <p:spPr>
          <a:xfrm>
            <a:off x="4360158" y="3050475"/>
            <a:ext cx="4073772" cy="31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0465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10 Rectángulo"/>
          <p:cNvSpPr/>
          <p:nvPr/>
        </p:nvSpPr>
        <p:spPr>
          <a:xfrm>
            <a:off x="179512" y="260648"/>
            <a:ext cx="8750206" cy="1754326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¿Qué es Machine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un 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campo dentro de la Inteligencia Artificial que estudia programas o algoritmos que progresivamente mejoran en la ejecución de una tarea (aprenden) a partir de los datos, sin que explícitamente se hayan programado para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ello.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b="9641" l="51660" r="21775" t="41141"/>
          <a:stretch/>
        </p:blipFill>
        <p:spPr>
          <a:xfrm>
            <a:off x="395536" y="2251358"/>
            <a:ext cx="3560422" cy="3708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b="17516" l="26757" r="32289" t="21454"/>
          <a:stretch/>
        </p:blipFill>
        <p:spPr>
          <a:xfrm>
            <a:off x="4402927" y="2251358"/>
            <a:ext cx="4633570" cy="38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994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69331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Suma de cuadrados de un vector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suma_cuadrados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(v):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punto(v, v)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v=[2,1]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suma_cuadrados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(v)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05999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Magnitud de un vector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magnitud(v):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math.sqrt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suma_cuadrados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(v))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v=[2,1]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agnitud(v)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i="1" lang="es-MX" smtClean="0">
                <a:latin charset="0" pitchFamily="34" typeface="Century Gothic"/>
                <a:cs charset="0" pitchFamily="34" typeface="Arial"/>
              </a:rPr>
              <a:t>No es otra cosa que Pitágoras: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math.sqrt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((2*2)+(1*1))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b="10625" l="24542" r="26203" t="24406"/>
          <a:stretch/>
        </p:blipFill>
        <p:spPr>
          <a:xfrm>
            <a:off x="4736331" y="2874008"/>
            <a:ext cx="4073772" cy="315744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724128" y="5013176"/>
            <a:ext cx="23823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106450" y="3789040"/>
            <a:ext cx="0" cy="1224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8962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Distancia entre vectores de 2 dimensiones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 = [1,1]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q = [2,2]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i="1" lang="es-MX" smtClean="0">
                <a:latin charset="0" pitchFamily="34" typeface="Century Gothic"/>
                <a:cs charset="0" pitchFamily="34" typeface="Arial"/>
              </a:rPr>
              <a:t>Sigue siendo Pitágoras: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math.sqrt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((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2-1)*(2-1) + (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2-1)*(2-1)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15" y="2949842"/>
            <a:ext cx="4197540" cy="28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3334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13932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Ejercicio: Distancia entre dos vectores de N dimensiones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52953" l="23435" r="24542" t="34250"/>
          <a:stretch/>
        </p:blipFill>
        <p:spPr>
          <a:xfrm>
            <a:off x="1081741" y="1699903"/>
            <a:ext cx="6768753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2531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740307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Ejercicio: Distancia entre dos 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distancia(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math.sqrt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suma_cuadrados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resta_vector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import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math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distancia(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magnitud(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resta_vector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52953" l="23435" r="24542" t="34250"/>
          <a:stretch/>
        </p:blipFill>
        <p:spPr>
          <a:xfrm>
            <a:off x="1081741" y="1699903"/>
            <a:ext cx="6768753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2910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Ejercicio: Distancia entre dos vectores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[1,1]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v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[2,2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distancia(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52953" l="23435" r="24542" t="34250"/>
          <a:stretch/>
        </p:blipFill>
        <p:spPr>
          <a:xfrm>
            <a:off x="1081741" y="1699903"/>
            <a:ext cx="6768753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4233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812530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Matrices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Podemos ver una matriz como un conjunto de vectores.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 la siguiente matriz de 6x4 se puede ver cada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ila como un vector de 4 dimensiones y cada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c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olumna como un vector de 6 dimensiones.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Se puede usar una matriz para representar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u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na función lineal que mapea vectores de 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k dimensiones en n dimensiones.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Por convención utilizamos minúsculas para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v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ectores y mayúsculas para matrices.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3" l="24170" r="44035" t="20015"/>
          <a:stretch/>
        </p:blipFill>
        <p:spPr>
          <a:xfrm>
            <a:off x="6052325" y="1772816"/>
            <a:ext cx="2376264" cy="410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707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812530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Matrices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Python se pueden representar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matrices mediante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listas anidadas: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       A =	[[1, 2, 3],	# 2x3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[4, 5, 6]]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       B = 	[[1, 2],		# 3x2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[3, 4],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[5, 6]]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Desplegamos la forma de la matriz: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num_filas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(A)		# elementos de la lista ‘exterior’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num_columnas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(A[0])	# elementos de la primer lista 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860718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7017306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Matrices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ef forma(A):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num_filas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(A)	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num_columnas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(A[0])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else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0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num_filas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num_columnas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orma(A)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orma(B)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88015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812530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Matrices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ef fila(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A,i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A[i]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ef columna(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A,j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[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A_i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[j]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A_i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 A 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fila(A,0)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fila(A,1) 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columna(A,0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columna(A,1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 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columna(A,2) 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590385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41632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¿Actualidad?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La 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Inteligencia Artificial es una rama de las Ciencias Computacionales que se encarga del estudio de programas o algoritmos capaces de desarrollar inteligencia o capacidades cognitivas (Turing, 1950). </a:t>
            </a:r>
            <a:endParaRPr altLang="es-ES" dirty="0" lang="es-ES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ES" lang="es-ES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ES" dirty="0" lang="es-ES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ES" dirty="0" lang="es-ES">
                <a:latin charset="0" pitchFamily="34" typeface="Century Gothic"/>
                <a:cs charset="0" pitchFamily="34" typeface="Arial"/>
              </a:rPr>
              <a:t>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Machine </a:t>
            </a:r>
            <a:r>
              <a:rPr altLang="es-ES" dirty="0" err="1" lang="es-ES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 es un campo dentro de la Inteligencia Artificial que estudia programas o algoritmos que progresivamente mejoran en la ejecución de una tarea (aprenden) a partir de los datos, sin que explícitamente se hayan programado para ello (Samuel, 1959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).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041182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867929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NumPy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NumPy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es un paquete que proporciona la base para el cómputo científico en Python. Entre otras cosas nos da: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Array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n-dimensional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- Tabla de elementos, todos de un mismo tipo, indexados por una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tupla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de enteros positivos.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Álgebra lineal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89" y="464164"/>
            <a:ext cx="5076056" cy="20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4067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840230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NumPy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numpy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as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np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np.array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([1,2,3,4])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w=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np.array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([7,8,9,10])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v+w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		#suma vectores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w-v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w=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np.array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([0.5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0.75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np.array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([2,1])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v.dot(w)			#producto punto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117483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07831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NumPy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np.sqrt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(v.dot(v))		#magnitud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np.linalg.norm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(v)	#magnitud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w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np.array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([1,1])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v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np.array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([2,2])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np.linalg.norm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(v-w)			#distancia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rom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scipy.spatial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distance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distance.euclidean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			#distancia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120401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46330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NumPy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A =	[[1, 2, 3],	# 2x3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[4, 5, 6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C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np.array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(A)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(C)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C.ndim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#dimensiones del tensor, vector=1, matriz=2	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C.shape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C.size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C.dtype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C[0,:]		#fila cero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C[:,0]		#columna cero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577153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10 Rectángulo"/>
          <p:cNvSpPr/>
          <p:nvPr/>
        </p:nvSpPr>
        <p:spPr>
          <a:xfrm>
            <a:off x="179512" y="940366"/>
            <a:ext cx="8750206" cy="120032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 algn="ctr"/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Nociones básicas de Cálculo Diferencial en Python:</a:t>
            </a:r>
          </a:p>
          <a:p>
            <a:pPr algn="ctr"/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Descent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63" y="1700808"/>
            <a:ext cx="6624736" cy="39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7377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52431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Descent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Frecuentemente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para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encontrar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‘el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mejor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modelo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’,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tenemos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que “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minimizar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el error del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modelo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” o “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maximizar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la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probabilidad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de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datos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”.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Esto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es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un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problema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de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optimización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descent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es una técnica para resolver estos problemas de optimización, utilizando conceptos de cálculo diferencial.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59573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757130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Derivada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Tx/>
              <a:buChar char="-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Gradiente es la generalización multivariada de la derivada.</a:t>
            </a:r>
          </a:p>
          <a:p>
            <a:pPr indent="-285750" marL="285750">
              <a:buFontTx/>
              <a:buChar char="-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Tx/>
              <a:buChar char="-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La derivada es la pendiente de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la línea tangente a 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x,f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(x))  </a:t>
            </a:r>
          </a:p>
          <a:p>
            <a:pPr indent="-285750" marL="285750">
              <a:buFontTx/>
              <a:buChar char="-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Tx/>
              <a:buChar char="-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Se define como el límite de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( f(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x+h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 – f(x) ) / h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cuando h se acerca a cero.</a:t>
            </a:r>
          </a:p>
          <a:p>
            <a:pPr indent="-285750" marL="285750">
              <a:buFontTx/>
              <a:buChar char="-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Tx/>
              <a:buChar char="-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 derivada en un punto x mide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q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ué tanto cambia f(x) cuando x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c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ambia ligeramente.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Pendiente = qué tanto cambia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- Física: tasa de cambio instantánea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13578" l="24542" r="59408" t="41141"/>
          <a:stretch/>
        </p:blipFill>
        <p:spPr>
          <a:xfrm>
            <a:off x="4554615" y="1982548"/>
            <a:ext cx="4289585" cy="42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8960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286232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Derivada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Tx/>
              <a:buChar char="-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58" y="1369263"/>
            <a:ext cx="5992878" cy="47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4882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46330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Estimación derivada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ef cuadrados(x):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x*x	#¿ cuál es la derivada de x^2 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limite_derivada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(f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b="1" dirty="0" lang="es-MX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h):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(f(x + h) - f(x)) /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h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from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functools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partial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estimacion_derivada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partial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limite_derivada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cuadrados, h=0.00001)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estimacion_derivada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4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349454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784830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escent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x=[i*0.1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(-50,51)]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y=[i*i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 in x]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from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matplotlib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import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pyplot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as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plt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plt.plot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(x, y)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plt.show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¿Cómo encontramos el valor de x que nos de el mínimo de la función?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Para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encontrar el mínimo una estrategia es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342900" marL="342900">
              <a:buAutoNum type="arabicParenR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Iniciar en cualquier lugar aleatorio.</a:t>
            </a:r>
          </a:p>
          <a:p>
            <a:pPr indent="-342900" marL="342900">
              <a:buAutoNum type="arabicParenR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En ese punto, calcular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 derivada.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342900" marL="342900">
              <a:buFontTx/>
              <a:buAutoNum type="arabicParenR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Modificar el valor inicial ligeramente en contra de la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derivada.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342900" marL="342900">
              <a:buAutoNum type="arabicParenR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Con el nuevo punto, continuar el paso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342900" marL="342900">
              <a:buAutoNum type="arabicParenR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Continuar hasta que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cambio del valor sea muy pequeño o bien no converja.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22438" l="30077" r="31736" t="26375"/>
          <a:stretch/>
        </p:blipFill>
        <p:spPr>
          <a:xfrm>
            <a:off x="4736331" y="528637"/>
            <a:ext cx="3816425" cy="28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9140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181588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Actualidad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3" l="1185" r="-1"/>
          <a:stretch/>
        </p:blipFill>
        <p:spPr>
          <a:xfrm>
            <a:off x="2627784" y="116632"/>
            <a:ext cx="6524136" cy="2659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cstate="print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1" l="3968" r="9586" t="9364"/>
          <a:stretch/>
        </p:blipFill>
        <p:spPr>
          <a:xfrm>
            <a:off x="54477" y="2882435"/>
            <a:ext cx="5976664" cy="3096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cstate="print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36" y="2904997"/>
            <a:ext cx="2786260" cy="280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7928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757130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escent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342900" marL="342900">
              <a:buAutoNum type="arabicParenR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Iniciar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en cualquier lugar aleatorio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x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random.randint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(-5,5)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2) En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ese punto, calcular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 derivada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cuadrados(x):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x*x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limite_derivada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(f, </a:t>
            </a:r>
            <a:r>
              <a:rPr altLang="es-MX" b="1" dirty="0" lang="es-MX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h):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(f(x + h) - f(x)) / h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from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functools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import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partial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estimacion_derivada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partial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limite_derivada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cuadrados, h=0.00001)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estimacion_derivada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436665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247317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Descent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3) Modificar el valor inicial ligeramente en contra de la derivada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paso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(x,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derivada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x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+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derivada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* (-0.01)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x =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random.randint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(-5,5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x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derivada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estimacion_derivada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b="1" dirty="0" lang="es-MX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derivada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x2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paso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(x,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derivada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) 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x2</a:t>
            </a:r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48919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18630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Descent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4)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Con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el nuevo punto, continuar el paso 2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5) Continuar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hasta que el cambio del valor sea muy pequeño o bien no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converja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: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convergencia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=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0.0001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i=1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while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True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derivada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estimacion_derivada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b="1" dirty="0" lang="es-MX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x2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paso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(x,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derivada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 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if abs(x2-x)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&lt;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convergencia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 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("Se alcanza convergencia luego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de",i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"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iteraciones")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ES" dirty="0" err="1" lang="es-ES">
                <a:latin charset="0" pitchFamily="34" typeface="Century Gothic"/>
                <a:cs charset="0" pitchFamily="34" typeface="Arial"/>
              </a:rPr>
              <a:t>print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("Valor mínimo de la función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en x =", 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x2)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	break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 &gt; 10000: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("Salida luego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de",i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"iteraciones")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break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ES" dirty="0" err="1" lang="es-ES">
                <a:latin charset="0" pitchFamily="34" typeface="Century Gothic"/>
                <a:cs charset="0" pitchFamily="34" typeface="Arial"/>
              </a:rPr>
              <a:t>print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("iteración:", i,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"\</a:t>
            </a:r>
            <a:r>
              <a:rPr altLang="es-ES" dirty="0" err="1" lang="es-ES">
                <a:latin charset="0" pitchFamily="34" typeface="Century Gothic"/>
                <a:cs charset="0" pitchFamily="34" typeface="Arial"/>
              </a:rPr>
              <a:t>n</a:t>
            </a:r>
            <a:r>
              <a:rPr altLang="es-ES" dirty="0" err="1" lang="es-ES" smtClean="0">
                <a:latin charset="0" pitchFamily="34" typeface="Century Gothic"/>
                <a:cs charset="0" pitchFamily="34" typeface="Arial"/>
              </a:rPr>
              <a:t>","</a:t>
            </a:r>
            <a:r>
              <a:rPr altLang="es-ES" dirty="0" err="1" lang="es-ES">
                <a:latin charset="0" pitchFamily="34" typeface="Century Gothic"/>
                <a:cs charset="0" pitchFamily="34" typeface="Arial"/>
              </a:rPr>
              <a:t>valor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 de x:", x)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x = x2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 = i+1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14827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52431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Tx/>
              <a:buChar char="-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Tx/>
              <a:buChar char="-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Cuando f es una función de varias variables, tiene múltiples derivadas parciales, cada una indica como f cambia con un pequeño cambio a una sola de las variables.</a:t>
            </a:r>
          </a:p>
          <a:p>
            <a:pPr indent="-285750" marL="285750">
              <a:buFontTx/>
              <a:buChar char="-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Tx/>
              <a:buChar char="-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Esto es, se calcula una derivada parcial específica al tratar a la función como si solo esa variable cambiara y las demás permanecen fijas.</a:t>
            </a:r>
          </a:p>
          <a:p>
            <a:pPr indent="-285750" marL="285750">
              <a:buFontTx/>
              <a:buChar char="-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Tx/>
              <a:buChar char="-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gradiente es el vector de las derivadas parciales. 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061587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18630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Descent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generalización N dimensiones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Supongamos una función que toma un vector de 3 dimensiones de números reales y regresa la suma de sus cuadrados: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suma_cuadrados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(v):			# f(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x,y,z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 = x^2 + y^2 + z^2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sum(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i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*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i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i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v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¿Cómo encontramos el vector que minimiza esa función?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20469" l="30630" r="31737" t="25391"/>
          <a:stretch/>
        </p:blipFill>
        <p:spPr>
          <a:xfrm>
            <a:off x="2051720" y="3429001"/>
            <a:ext cx="4896545" cy="265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261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840230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Descent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generalización N dimensiones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Para encontrar el mínimo una estrategia es:</a:t>
            </a:r>
          </a:p>
          <a:p>
            <a:pPr indent="-342900" marL="342900">
              <a:buAutoNum type="arabicParenR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Iniciar en cualquier lugar aleatorio.</a:t>
            </a:r>
          </a:p>
          <a:p>
            <a:pPr indent="-342900" marL="342900">
              <a:buAutoNum type="arabicParenR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En ese punto, calcular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gradiente.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342900" marL="342900">
              <a:buFontTx/>
              <a:buAutoNum type="arabicParenR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Modificar el valor inicial ligeramente en contra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del gradiente.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342900" marL="342900">
              <a:buAutoNum type="arabicParenR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Con el nuevo punto, continuar el paso 2.</a:t>
            </a:r>
          </a:p>
          <a:p>
            <a:pPr indent="-342900" marL="342900">
              <a:buAutoNum type="arabicParenR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Continuar hasta que el cambio del valor sea muy pequeño o bien no converja.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342900" marL="342900">
              <a:buAutoNum type="arabicParenR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Iniciar en cualquier lugar aleatorio</a:t>
            </a:r>
          </a:p>
          <a:p>
            <a:pPr indent="-342900" marL="342900">
              <a:buAutoNum type="arabicParenR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#inicio aleatorio en cualquier punto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v = [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random.randint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(-10,10) for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_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range(3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v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uma_cuadrados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(v)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62610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784830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Descent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generalización N 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dimensiones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2) En ese punto, calcular el gradiente.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limite_gradiente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(f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v,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i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h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 la i es la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iésima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derivada parcial; hay una por cada variable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v2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v_j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+ (h if j ==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i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else 0)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for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j,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v_j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in enumerate(v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 solo se agrega h 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iésima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variable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f(v2)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- f(v)) / h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estimacion_gradiente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(f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v, h):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limite_gradiente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(f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v, i,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h)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i, _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(v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from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functools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import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partial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gradiente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partial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estimacion_gradiente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suma_cuadrados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h=0.00001)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v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radiente(v)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20719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812530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Descent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generalización N 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dimensiones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, pasos 3,4 y 5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paso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(v, gradient):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v_i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+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(-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0.01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)*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parcial_i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v_i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parcial_i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in zip 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v,gradient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)]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convergencia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0.0001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i=1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while True: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gradient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gradiente(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v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v2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paso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(v, gradient) 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if </a:t>
            </a:r>
            <a:r>
              <a:rPr b="1" dirty="0" err="1" lang="en-US" smtClean="0">
                <a:latin charset="0" pitchFamily="34" typeface="Century Gothic"/>
                <a:cs charset="0" pitchFamily="34" typeface="Arial"/>
              </a:rPr>
              <a:t>distancia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(v2,v) &lt;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convergencia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: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	#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distancia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euclidiana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("\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nSe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alcanza convergencia luego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de",i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"iteraciones")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	</a:t>
            </a:r>
            <a:r>
              <a:rPr altLang="es-ES" dirty="0" err="1" lang="es-ES">
                <a:latin charset="0" pitchFamily="34" typeface="Century Gothic"/>
                <a:cs charset="0" pitchFamily="34" typeface="Arial"/>
              </a:rPr>
              <a:t>print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("\</a:t>
            </a:r>
            <a:r>
              <a:rPr altLang="es-ES" dirty="0" err="1" lang="es-ES" smtClean="0">
                <a:latin charset="0" pitchFamily="34" typeface="Century Gothic"/>
                <a:cs charset="0" pitchFamily="34" typeface="Arial"/>
              </a:rPr>
              <a:t>nValor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mínimo de la función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en:\n v 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=", v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	break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 &gt; 10000: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("\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luego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de",i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"iteraciones")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	break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ES" dirty="0" err="1" lang="es-ES">
                <a:latin charset="0" pitchFamily="34" typeface="Century Gothic"/>
                <a:cs charset="0" pitchFamily="34" typeface="Arial"/>
              </a:rPr>
              <a:t>print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("iteración:", i,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"\</a:t>
            </a:r>
            <a:r>
              <a:rPr altLang="es-ES" dirty="0" err="1" lang="es-ES" smtClean="0">
                <a:latin charset="0" pitchFamily="34" typeface="Century Gothic"/>
                <a:cs charset="0" pitchFamily="34" typeface="Arial"/>
              </a:rPr>
              <a:t>n","v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 =", v)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v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v2 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i = i+1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365524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10 Rectángulo"/>
          <p:cNvSpPr/>
          <p:nvPr/>
        </p:nvSpPr>
        <p:spPr>
          <a:xfrm>
            <a:off x="179512" y="940366"/>
            <a:ext cx="8750206" cy="64633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 algn="ctr"/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Introducción a Redes Neuronales</a:t>
            </a:r>
          </a:p>
          <a:p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93" y="1581150"/>
            <a:ext cx="75342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5375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740307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Artificial Neural Networks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 un modelo que </a:t>
            </a:r>
            <a:r>
              <a:rPr altLang="es-MX" b="1" dirty="0" i="1" lang="es-MX" smtClean="0">
                <a:latin charset="0" pitchFamily="34" typeface="Century Gothic"/>
                <a:cs charset="0" pitchFamily="34" typeface="Arial"/>
              </a:rPr>
              <a:t>muy vagamente</a:t>
            </a:r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está inspirado en las neuronas.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 esencia cada neurona mide las salidas de otras neuronas que se conectan a ella. Cada neurona hace una operación basada en las entradas que recibe y si pasa de cierto umbral arroja una salida.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perceptrón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es la red neuronal más simple. Se asemeja a una sola neurona con n entradas binarias. 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perceptrón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realiza una suma ponderada de sus entradas (producto punto) y produce una salida binaria, dependiendo si la suma es mayor o menor que cierto umbral.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perceptrón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fue propuesto por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Rosenblatt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en la década de los 50s y 60s, basado en los trabajos de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McCulloch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Pitts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64396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153888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Machine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Learning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5" l="5465" r="3648" t="2367"/>
          <a:stretch/>
        </p:blipFill>
        <p:spPr>
          <a:xfrm>
            <a:off x="954215" y="1772816"/>
            <a:ext cx="7200800" cy="33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6543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6" name="10 Rectángulo"/>
          <p:cNvSpPr/>
          <p:nvPr/>
        </p:nvSpPr>
        <p:spPr>
          <a:xfrm>
            <a:off x="179512" y="940366"/>
            <a:ext cx="8750206" cy="452431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Ejemplo: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Perceptrón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Supongamos que queremos decidir si vamos a un concierto y hay varios factores que afectan si vamos o no vamos: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1) ¿Hace buen clima?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(x1)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2) ¿Tenemos quien nos acompañe?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(x2)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3) ¿Podemos llegar en transporte público?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(x3)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 entre estos 3 factores, no todos tienen la misma importancia para nuestra decisión, por ejemplo, quizá el factor más importante es el clima, luego el transporte y finalmente si alguien nos puede acompañar. Entonces, asignamos pesos a los factores: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w1=6, w2=2, w3=3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Entonces, podemos determinar si vamos al concierto si al tomar en cuenta los factores y los pesos pasamos cierto umbral.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881347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6" name="10 Rectángulo"/>
          <p:cNvSpPr/>
          <p:nvPr/>
        </p:nvSpPr>
        <p:spPr>
          <a:xfrm>
            <a:off x="179512" y="980728"/>
            <a:ext cx="8750206" cy="507831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Ejemplo: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Perceptrón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Supongamos que NO hace buen clima, pero SI nos puede acompañar alguien y SI podemos llegar en transporte público. Además, definimos que vamos a ir al concierto si después de hacer los cálculos obtenemos 5 o más.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Entonces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x1=0, w1=6	x1*w1=0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x2=1, w2=2	x2*w2=2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x3=1, w3=3	x3*w3=3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(x1*w1)+(x2*w2)+(x3*w3)=5	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-&gt; como obtuvimos el umbral que definimos, si vamos al concierto.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Si variamos los pesos o el umbral, obtendríamos modelos de decisión diferentes.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032914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6" name="10 Rectángulo"/>
          <p:cNvSpPr/>
          <p:nvPr/>
        </p:nvSpPr>
        <p:spPr>
          <a:xfrm>
            <a:off x="179512" y="476672"/>
            <a:ext cx="8750206" cy="618630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erceptrón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 operación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(x1*w1)+(x2*w2)+(x3*w3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  no es más que una suma ponderada o, visto de otra manera, es el producto punto del vector x con el vector w.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Si pasamos el umbral al otro lado de la inecuación, podemos definir el sesgo 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bias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 como: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Se llama sesgo porque influye en qué tan fácil o difícil obtenemos la salida deseada (o que tan fácil es que la neurona reaccione a las entradas):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Entre mayor es sesgo es más fácil, si es menor es más difícil.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or lo tanto expresamos la salida del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perceptrón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como: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36219" l="11813" r="62175" t="53937"/>
          <a:stretch/>
        </p:blipFill>
        <p:spPr>
          <a:xfrm>
            <a:off x="2303094" y="1700808"/>
            <a:ext cx="4573162" cy="973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b="43109" l="6279" r="83759" t="52953"/>
          <a:stretch/>
        </p:blipFill>
        <p:spPr>
          <a:xfrm>
            <a:off x="2915814" y="2996952"/>
            <a:ext cx="1944218" cy="432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1"/>
          <a:srcRect b="38187" l="14580" r="64390" t="52953"/>
          <a:stretch/>
        </p:blipFill>
        <p:spPr>
          <a:xfrm>
            <a:off x="1870127" y="5235460"/>
            <a:ext cx="3926009" cy="92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0233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13932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Perceptrón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3" y="1468800"/>
            <a:ext cx="8748464" cy="4632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b="33266" l="24542" r="27863" t="38188"/>
          <a:stretch/>
        </p:blipFill>
        <p:spPr>
          <a:xfrm>
            <a:off x="4671720" y="1772816"/>
            <a:ext cx="298957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1700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692696"/>
            <a:ext cx="8750206" cy="757130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Perceptrón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funcion_activacion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(y):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1 if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y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&gt;= 0 else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0	#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función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step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def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perceptron(pesos,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sesgo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calculo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(pesos,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x) +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sesgo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#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calculamos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la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suma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ponderada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con el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producto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punto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("Producto punto:",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producto_punto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(pesos, x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"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Sesgo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:",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sesgo)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"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Cálculo:", calculo)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funcion_activacion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calculo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pesos = [2, 2]</a:t>
            </a: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sesgo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= -3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,[1,1])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,[1,0])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,[0,1])	#¿qué operación lógica estamos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,[0,0])	#implementando aquí?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660948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Perceptrón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Not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pesos = [-2]</a:t>
            </a: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sesgo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= 1</a:t>
            </a: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,[1])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0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79502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Ejercicio: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Perceptrón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Or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pesos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[?,?]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sesgo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?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,[1,1])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,[1,0])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,[0,1])	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,[0,0])	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90135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Perceptrón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Or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pesos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[2,2]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sesgo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-1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,[1,1])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,[1,0])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,[0,1])	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,[0,0])	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50452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Perceptrón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 operación </a:t>
            </a:r>
            <a:r>
              <a:rPr dirty="0" err="1" i="1" lang="en-US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dirty="0" i="1" lang="en-US" smtClean="0">
                <a:latin charset="0" pitchFamily="34" typeface="Century Gothic"/>
                <a:cs charset="0" pitchFamily="34" typeface="Arial"/>
              </a:rPr>
              <a:t>(pesos</a:t>
            </a:r>
            <a:r>
              <a:rPr dirty="0" i="1" lang="en-US">
                <a:latin charset="0" pitchFamily="34" typeface="Century Gothic"/>
                <a:cs charset="0" pitchFamily="34" typeface="Arial"/>
              </a:rPr>
              <a:t>, x) + </a:t>
            </a:r>
            <a:r>
              <a:rPr dirty="0" err="1" i="1" lang="en-US" smtClean="0">
                <a:latin charset="0" pitchFamily="34" typeface="Century Gothic"/>
                <a:cs charset="0" pitchFamily="34" typeface="Arial"/>
              </a:rPr>
              <a:t>sesgo</a:t>
            </a:r>
            <a:r>
              <a:rPr dirty="0" i="1" lang="en-US" smtClean="0">
                <a:latin charset="0" pitchFamily="34" typeface="Century Gothic"/>
                <a:cs charset="0" pitchFamily="34" typeface="Arial"/>
              </a:rPr>
              <a:t>,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un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clasificador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lineal: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lvl="8" marL="39433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                                ¿Y XOR?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11609" l="26203" r="24542" t="22439"/>
          <a:stretch/>
        </p:blipFill>
        <p:spPr>
          <a:xfrm>
            <a:off x="179512" y="1988840"/>
            <a:ext cx="640871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6076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332656"/>
            <a:ext cx="8750206" cy="895629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Función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sigmoide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=[i*0.1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(-100,101)]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1</a:t>
            </a:r>
            <a:r>
              <a:rPr altLang="es-MX" b="1" dirty="0" lang="es-MX">
                <a:latin charset="0" pitchFamily="34" typeface="Century Gothic"/>
                <a:cs charset="0" pitchFamily="34" typeface="Arial"/>
              </a:rPr>
              <a:t>/(1+math.exp</a:t>
            </a:r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(-i))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 in x]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from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matplotlib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import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pyplot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as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plt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dirty="0" err="1" lang="en-US">
                <a:latin charset="0" pitchFamily="34" typeface="Century Gothic"/>
                <a:cs charset="0" pitchFamily="34" typeface="Arial"/>
              </a:rPr>
              <a:t>plt.plot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(x, y)</a:t>
            </a: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plt.show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()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¿Por qué usar esta función </a:t>
            </a: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en lugar de la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step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?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1) Como salida produce números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reales entre 0 y 1.</a:t>
            </a: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2) Continua, </a:t>
            </a:r>
            <a:r>
              <a:rPr altLang="es-MX" dirty="0" err="1" i="1" lang="es-MX" smtClean="0">
                <a:latin charset="0" pitchFamily="34" typeface="Century Gothic"/>
                <a:cs charset="0" pitchFamily="34" typeface="Arial"/>
              </a:rPr>
              <a:t>smooth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diferenciable.</a:t>
            </a: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3) Su derivada es fácil de calcular.</a:t>
            </a: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4) Introduce no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linearidades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 las</a:t>
            </a: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redes neuronales.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22438" l="29523" r="30076" t="24406"/>
          <a:stretch/>
        </p:blipFill>
        <p:spPr>
          <a:xfrm>
            <a:off x="4444676" y="1268760"/>
            <a:ext cx="4706156" cy="45697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b="42125" l="15687" r="76011" t="50985"/>
          <a:stretch/>
        </p:blipFill>
        <p:spPr>
          <a:xfrm>
            <a:off x="4736331" y="451424"/>
            <a:ext cx="1800201" cy="84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5928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153888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Machine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Learning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17807"/>
            <a:ext cx="6552728" cy="40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212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247317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Derivada 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unción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sigmoide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b="18500" l="29523" r="40038" t="22438"/>
          <a:stretch/>
        </p:blipFill>
        <p:spPr>
          <a:xfrm>
            <a:off x="1043608" y="1548868"/>
            <a:ext cx="7056783" cy="43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3488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46330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Perceptrón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OR con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sigmoide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import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math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(x):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1/(1 +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math.exp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(-x))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funcion_activacion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(calculo):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(calculo) 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pesos = [20, 20]		#¿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por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qué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*10 ?</a:t>
            </a: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sesgo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= -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1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0</a:t>
            </a: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,[1,1])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,[1,0])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,[0,1])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pesos,sesgo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,[0,0])	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97915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476672"/>
            <a:ext cx="8750206" cy="895629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Feed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-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Forward Neural Networks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(exclusive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 1 cuando ambas entradas difieren</a:t>
            </a:r>
          </a:p>
          <a:p>
            <a:pPr indent="-285750" lvl="1" marL="7429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Ocupamos más de 1 solo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perceptrón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Una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Feed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-Forward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eural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etwork consiste en capas de neuronas. Cada capa está conectada a la siguiente: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lvl="1" marL="7429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Input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layer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recibe las entradas y las pasa a la siguiente capa.</a:t>
            </a:r>
          </a:p>
          <a:p>
            <a:pPr indent="-285750" lvl="1" marL="7429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lvl="1" marL="7429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Una o más ‘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hidden-layers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’: son neuronas que toman la salida de la capa anterior, hacen algún cálculo y pasan el resultado a la siguiente capa.</a:t>
            </a:r>
          </a:p>
          <a:p>
            <a:pPr indent="-285750" lvl="1" marL="7429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lvl="1" marL="7429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Output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layer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produce la salida final.</a:t>
            </a:r>
          </a:p>
          <a:p>
            <a:pPr indent="-285750" lvl="1" marL="7429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lvl="1" marL="7429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 este tipo de redes no hay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loops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Otros tipos de redes como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Recurrent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Neural Networks si permiten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loops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33266" l="33950" r="41145" t="25391"/>
          <a:stretch/>
        </p:blipFill>
        <p:spPr>
          <a:xfrm>
            <a:off x="5292080" y="3861048"/>
            <a:ext cx="381070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7002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548680"/>
            <a:ext cx="8750206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Feed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-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Forward Neural Networks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Cada neurona tendrá pesos para cada una de sus entradas, así como un valor de sesgo. Por simplicidad manejaremos las entradas y sesgo en un mismo vector.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Al igual que 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perceptrón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cada neurona sumará el producto de sus entradas y pesos, pero en lugar de utilizar la función de activación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step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utilizamos la función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(para poder utilizar cálculo…).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Entonces, podemos representar una red neuronal como una lista de capas (exceptuando la capa de entrada).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Cada capa es una lista de neuronas.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Cada neurona tiene una lista de pesos.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Entonces una red neuronal es una lista de listas de listas de pesos.</a:t>
            </a:r>
          </a:p>
          <a:p>
            <a:pPr lvl="1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[pesos] -&gt; [neuronas] -&gt; [capas] -&gt; red neuronal</a:t>
            </a:r>
          </a:p>
        </p:txBody>
      </p:sp>
    </p:spTree>
    <p:extLst>
      <p:ext uri="{BB962C8B-B14F-4D97-AF65-F5344CB8AC3E}">
        <p14:creationId xmlns:p14="http://schemas.microsoft.com/office/powerpoint/2010/main" val="257592082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4161" y="940366"/>
            <a:ext cx="9139839" cy="560153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Feed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-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Forward Neural Networks: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XOr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1/(1 +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math.exp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(-x))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sum(x*y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v,w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))</a:t>
            </a:r>
            <a:endParaRPr altLang="es-ES" dirty="0" lang="es-ES">
              <a:latin charset="0" panose="020B0502020202020204" pitchFamily="34" typeface="Century Gothic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(pesos, entradas):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 el sesgo ya no se suma aparte, ahora está dentro del producto punto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pesos,entradas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					</a:t>
            </a:r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XOR</a:t>
            </a:r>
            <a:endParaRPr altLang="es-MX" b="1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[1,1]	AND=1		OR=1		NOT AND=0	OR AND (NOT AND)=0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[1,0]	AND=0		OR=1		NOT AND=1	OR AND (NOT AND)=1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[0,1]	AND=0		OR=1		NOT AND=1	OR AND (NOT AND)=1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[0,0] 	AND=0		OR=0		NOT AND=1	OR AND (NOT AND)=0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dirty="0" lang="en-US" sz="160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528262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120032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Feed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-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Forward Neural Networks: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XOr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21453" l="23435" r="24542" t="35235"/>
          <a:stretch/>
        </p:blipFill>
        <p:spPr>
          <a:xfrm>
            <a:off x="399697" y="1540530"/>
            <a:ext cx="8352928" cy="44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6853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507831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Feed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-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Forward Neural Networks: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XOr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red_neuronal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entrada):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[]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red_neuronal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 el sesgo lo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incoporamos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al producto punto y le damos un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 valor de 1 para que tome el peso del sesgo de la neurona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entrada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entrada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+ [1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capa:",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capa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"\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nentrada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:", entrada)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le pasa el producto punto a la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=[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salida_neurona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neurona,entrada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 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("salida:", salida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"\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n", 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salidas.append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 la salida de esta capa es la entrada de la siguiente: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entrada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salidas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926026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64" y="59174"/>
            <a:ext cx="4927736" cy="3689842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692696"/>
            <a:ext cx="9163999" cy="563231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Feed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-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Forward Neural Networks: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XOr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#red neuronal = lista de capas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#capa = lista de neuronas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#neurona = lista de pesos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 #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oculta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con 2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neuronas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    [ [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20, 20, -30],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    #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“AND”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       [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20, 20, -10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 ],   #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“OR”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    #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con 1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    [ [-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60, 60, -30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 ] ] #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“2da entrada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pero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no 1er entrada”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,[1, 1])</a:t>
            </a: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,[1, 0])</a:t>
            </a: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,[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1])</a:t>
            </a: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,[0, 0])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836265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44624"/>
            <a:ext cx="4265164" cy="9510296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Consideraciones de la Función </a:t>
            </a:r>
            <a:r>
              <a:rPr altLang="es-MX" b="1" dirty="0" err="1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igmoide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Notar que debajo de -2.5 y arriba de 2.5 la función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da resultados muy similares para cualquier valor.</a:t>
            </a:r>
          </a:p>
          <a:p>
            <a:pPr algn="just"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Esto implica que ocupamos normalizar los datos de entrada y los pesos para que el resultado del producto punto no sea muy grande o muy pequeño. Si es muy grande, e^-x tiende a cero y la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tiende a 1. Si es muy pequeño,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e^x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tiende a infinito y la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tiende a 0.</a:t>
            </a:r>
          </a:p>
          <a:p>
            <a:pPr algn="just"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Preferentemente ocupamos normalizar las entradas y pesos en un rango de [-1,1] o bien media 0 y varianza 1.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22438" l="29523" r="30076" t="24406"/>
          <a:stretch/>
        </p:blipFill>
        <p:spPr>
          <a:xfrm>
            <a:off x="4444676" y="1268760"/>
            <a:ext cx="4706156" cy="45697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b="42125" l="15687" r="76011" t="50985"/>
          <a:stretch/>
        </p:blipFill>
        <p:spPr>
          <a:xfrm>
            <a:off x="4736331" y="451424"/>
            <a:ext cx="1800201" cy="84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8664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682818"/>
            <a:ext cx="9163999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 lugar de especificar los pesos de las neuronas a mano, los pesos se pueden ajustar a partir de datos 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supervised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 mediante un método llamado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que implícitamente utiliza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descent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Nota: formalmente utilizaremos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Stochastic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Gradient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Descent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ya que por cada elemento (fila) del training set actualizaremos los pesos de la red.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Un pequeño cambio en los pesos o en los sesgos se traduce a un pequeño cambio en la salida: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Esto es justo lo que nos dice una derivada: ¿cuánto cambia una variable si cambiamos un poco otra variable? (recordar la definición de pendiente).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/>
          <a:srcRect b="42125" l="10153" r="60515" t="50000"/>
          <a:stretch/>
        </p:blipFill>
        <p:spPr>
          <a:xfrm>
            <a:off x="3059832" y="3776137"/>
            <a:ext cx="4378961" cy="6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1090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6" name="10 Rectángulo"/>
          <p:cNvSpPr/>
          <p:nvPr/>
        </p:nvSpPr>
        <p:spPr>
          <a:xfrm>
            <a:off x="179512" y="940366"/>
            <a:ext cx="8750206" cy="98488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Data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Scientist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(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Vanilla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1" l="10053" r="12211" t="16401"/>
          <a:stretch/>
        </p:blipFill>
        <p:spPr>
          <a:xfrm>
            <a:off x="467544" y="1700808"/>
            <a:ext cx="5184576" cy="3888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71" y="2227470"/>
            <a:ext cx="39052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289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620688"/>
            <a:ext cx="9163999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Por consiguiente, el error (función costo) del modelo está en función de los pesos y sesgos de las neuronas: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Nota: el cuadrado no solo hace todo positivo, también hace más grandes los errores grandes y más pequeños los errores pequeños.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iterativamente ajusta los pesos para minimizar la diferencia entre la salida deseada y la obtenida.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Esto es lo que se conoce como “entrenar” una red neuronal: ajustar los pesos de las neuronas para que hagan lo que se busca que hagan.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36219" l="14580" r="65496" t="55906"/>
          <a:stretch/>
        </p:blipFill>
        <p:spPr>
          <a:xfrm>
            <a:off x="539552" y="1916832"/>
            <a:ext cx="3564397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8744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64633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capa de salida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sp>
        <p:nvSpPr>
          <p:cNvPr id="19" name="10 Rectángulo"/>
          <p:cNvSpPr/>
          <p:nvPr/>
        </p:nvSpPr>
        <p:spPr>
          <a:xfrm>
            <a:off x="5076056" y="940366"/>
            <a:ext cx="3943928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Por ejemplo: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Para saber cuánto afecta el peso 5 al error total, hay que calcular la derivada parcial del error total con respecto al peso 5.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Utilizando regla de la cadena: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18296"/>
            <a:ext cx="4968552" cy="3898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61" y="1517108"/>
            <a:ext cx="3377197" cy="3112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5378071"/>
            <a:ext cx="4693705" cy="6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9140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64633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capa de salida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71045"/>
            <a:ext cx="8445388" cy="41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8248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230832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capa de salida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¿Cuánto del error total cambia con respecto a la salida 1?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96688"/>
            <a:ext cx="4693705" cy="603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40968"/>
            <a:ext cx="6860540" cy="383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88701"/>
            <a:ext cx="5112801" cy="40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16" r="57727"/>
          <a:stretch/>
        </p:blipFill>
        <p:spPr>
          <a:xfrm>
            <a:off x="467545" y="4585151"/>
            <a:ext cx="3384376" cy="41732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5696" y="1484784"/>
            <a:ext cx="936104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9706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397031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capa 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 salida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¿Cuánto de la salida 1 cambia con respecto a las entradas de la neurona?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lvl="8" marL="3943350">
              <a:buFont charset="0" panose="020B0604020202020204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    #Ya habíamos derivado la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sigmoide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lvl="8" marL="3943350">
              <a:buFont charset="0" panose="020B0604020202020204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    #en diapositivas anteriores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96688"/>
            <a:ext cx="4693705" cy="603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57297"/>
            <a:ext cx="2519266" cy="460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29" r="65047"/>
          <a:stretch/>
        </p:blipFill>
        <p:spPr>
          <a:xfrm>
            <a:off x="434233" y="3915944"/>
            <a:ext cx="4065759" cy="5931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2"/>
          <a:srcRect b="69556" l="29832" r="62768" t="22438"/>
          <a:stretch/>
        </p:blipFill>
        <p:spPr>
          <a:xfrm>
            <a:off x="4780143" y="4581128"/>
            <a:ext cx="1715007" cy="5867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/>
          <a:srcRect b="18374" l="36977" r="51588" t="77299"/>
          <a:stretch/>
        </p:blipFill>
        <p:spPr>
          <a:xfrm>
            <a:off x="6457444" y="4768023"/>
            <a:ext cx="2651060" cy="31716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131840" y="1484784"/>
            <a:ext cx="936104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4413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230832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capa de salida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¿Cuánto de las entradas de la neurona cambia con respecto al peso 5?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96688"/>
            <a:ext cx="4693705" cy="603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846"/>
            <a:ext cx="5267820" cy="307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032" r="26691" t="-1"/>
          <a:stretch/>
        </p:blipFill>
        <p:spPr>
          <a:xfrm>
            <a:off x="467544" y="3997168"/>
            <a:ext cx="5688632" cy="51195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283968" y="1484784"/>
            <a:ext cx="936104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9253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capa 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 salida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Delta: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Entonces para disminuir el error, al peso 5 lo ajustamos ligeramente en contra del valor del gradiente de acuerdo al coeficiente de aprendizaje (alfa):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Lo mismo se hace para todos los pesos de las neuronas de la capa de salida.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96688"/>
            <a:ext cx="4693705" cy="603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90855"/>
            <a:ext cx="7676336" cy="469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986" r="64902" t="1"/>
          <a:stretch/>
        </p:blipFill>
        <p:spPr>
          <a:xfrm>
            <a:off x="324378" y="4869160"/>
            <a:ext cx="3095494" cy="5164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9" y="5001018"/>
            <a:ext cx="343685" cy="2405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17" y="2409"/>
            <a:ext cx="3953882" cy="31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7920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260648"/>
            <a:ext cx="9163999" cy="230832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capa oculta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Ahora siguen los pesos de las capas ocultas, los pesos de las capas ocultas afectan a las capas siguientes: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6" y="1268760"/>
            <a:ext cx="7771428" cy="493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0080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260648"/>
            <a:ext cx="9163999" cy="1754326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: capa oculta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764731" cy="571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0928"/>
            <a:ext cx="3402834" cy="521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65" r="66542" t="1"/>
          <a:stretch/>
        </p:blipFill>
        <p:spPr>
          <a:xfrm>
            <a:off x="179512" y="3595201"/>
            <a:ext cx="3600400" cy="6978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092" y="-32636"/>
            <a:ext cx="4439420" cy="39656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16" r="57727"/>
          <a:stretch/>
        </p:blipFill>
        <p:spPr>
          <a:xfrm>
            <a:off x="1619672" y="4509120"/>
            <a:ext cx="4032448" cy="4972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29" r="65047"/>
          <a:stretch/>
        </p:blipFill>
        <p:spPr>
          <a:xfrm>
            <a:off x="1619673" y="5248464"/>
            <a:ext cx="3816424" cy="55679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619672" y="1700808"/>
            <a:ext cx="936104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1280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245547"/>
            <a:ext cx="9163999" cy="203132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: capa oculta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092" y="-104644"/>
            <a:ext cx="4439420" cy="3965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3" y="2290459"/>
            <a:ext cx="5007092" cy="2923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212" r="38678" t="-1"/>
          <a:stretch/>
        </p:blipFill>
        <p:spPr>
          <a:xfrm>
            <a:off x="304213" y="2934148"/>
            <a:ext cx="1891523" cy="644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3" y="1509642"/>
            <a:ext cx="3402834" cy="521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8275" r="61910" t="1"/>
          <a:stretch/>
        </p:blipFill>
        <p:spPr>
          <a:xfrm>
            <a:off x="179512" y="5188142"/>
            <a:ext cx="1296144" cy="6171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25" l="12832" r="57728" t="1"/>
          <a:stretch/>
        </p:blipFill>
        <p:spPr>
          <a:xfrm>
            <a:off x="1907704" y="4744101"/>
            <a:ext cx="2808312" cy="4320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530" l="11211" r="65047" t="-3789"/>
          <a:stretch/>
        </p:blipFill>
        <p:spPr>
          <a:xfrm>
            <a:off x="2117988" y="5208671"/>
            <a:ext cx="2592289" cy="5760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692" l="44709" r="38678" t="-1"/>
          <a:stretch/>
        </p:blipFill>
        <p:spPr>
          <a:xfrm>
            <a:off x="2134361" y="5759033"/>
            <a:ext cx="512440" cy="7077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47" l="12011" r="35175"/>
          <a:stretch/>
        </p:blipFill>
        <p:spPr>
          <a:xfrm>
            <a:off x="5004048" y="3748334"/>
            <a:ext cx="4104456" cy="21289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40457" y="4869160"/>
            <a:ext cx="787927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9630" y="5229200"/>
            <a:ext cx="516106" cy="1200329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es-MX" dirty="0" lang="es-MX" smtClean="0" sz="3600"/>
              <a:t>*</a:t>
            </a:r>
          </a:p>
          <a:p>
            <a:r>
              <a:rPr altLang="es-MX" dirty="0" lang="es-MX" smtClean="0" sz="3600"/>
              <a:t>*</a:t>
            </a:r>
            <a:endParaRPr altLang="es-MX" dirty="0" lang="es-MX" sz="3600"/>
          </a:p>
        </p:txBody>
      </p:sp>
    </p:spTree>
    <p:extLst>
      <p:ext uri="{BB962C8B-B14F-4D97-AF65-F5344CB8AC3E}">
        <p14:creationId xmlns:p14="http://schemas.microsoft.com/office/powerpoint/2010/main" val="97448158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5" l="8374" r="7821" t="15586"/>
          <a:stretch/>
        </p:blipFill>
        <p:spPr>
          <a:xfrm>
            <a:off x="1026222" y="2492896"/>
            <a:ext cx="7056785" cy="3020036"/>
          </a:xfrm>
          <a:prstGeom prst="rect">
            <a:avLst/>
          </a:prstGeom>
        </p:spPr>
      </p:pic>
      <p:sp>
        <p:nvSpPr>
          <p:cNvPr id="16" name="10 Rectángulo"/>
          <p:cNvSpPr/>
          <p:nvPr/>
        </p:nvSpPr>
        <p:spPr>
          <a:xfrm>
            <a:off x="179512" y="940366"/>
            <a:ext cx="8750206" cy="153888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Data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Scientist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-&gt; Data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Science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Team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Data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Scientist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</a:t>
            </a:r>
            <a:r>
              <a:rPr dirty="0" lang="en-US" smtClean="0"/>
              <a:t>“A person </a:t>
            </a:r>
            <a:r>
              <a:rPr dirty="0" lang="en-US"/>
              <a:t>who is better at statistics than any software engineer and better at software engineering than any statistician</a:t>
            </a:r>
            <a:r>
              <a:rPr dirty="0" lang="en-US" smtClean="0"/>
              <a:t>.”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62129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260648"/>
            <a:ext cx="9163999" cy="203132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capa 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oculta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092" y="-104644"/>
            <a:ext cx="4439420" cy="39656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43" l="12011" r="35175" t="2"/>
          <a:stretch/>
        </p:blipFill>
        <p:spPr>
          <a:xfrm>
            <a:off x="320399" y="1300062"/>
            <a:ext cx="4104456" cy="6887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40782" y="1186463"/>
            <a:ext cx="787927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1" y="2420888"/>
            <a:ext cx="2587684" cy="486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206" r="65184"/>
          <a:stretch/>
        </p:blipFill>
        <p:spPr>
          <a:xfrm>
            <a:off x="417037" y="3068960"/>
            <a:ext cx="3938939" cy="58570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424033" y="1196752"/>
            <a:ext cx="787927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8" y="4328586"/>
            <a:ext cx="5049930" cy="3575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863" r="40310"/>
          <a:stretch/>
        </p:blipFill>
        <p:spPr>
          <a:xfrm>
            <a:off x="314158" y="4914376"/>
            <a:ext cx="1521538" cy="5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8161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260648"/>
            <a:ext cx="9163999" cy="203132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capa </a:t>
            </a:r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oculta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980728"/>
            <a:ext cx="8640960" cy="786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28941"/>
            <a:ext cx="8344322" cy="7960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7" y="3297333"/>
            <a:ext cx="8304368" cy="491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8004" r="66509" t="1"/>
          <a:stretch/>
        </p:blipFill>
        <p:spPr>
          <a:xfrm>
            <a:off x="323076" y="5292738"/>
            <a:ext cx="3096796" cy="5845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9" y="5420667"/>
            <a:ext cx="343685" cy="24058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161" y="4437112"/>
            <a:ext cx="8888320" cy="203132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Entonces para disminuir el error, al peso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lo ajustamos ligeramente en contra del valor del gradiente de acuerdo al coeficiente de aprendizaje: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Lo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mismo se hace para todos los pesos de las neuronas de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esta capa.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492788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6740307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ejemplo XOR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from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functools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partial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and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partial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random.randint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 pesos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entre [-1,1]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random_nn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random.seed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(7)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 #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oculta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2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neuronas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   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             [[rand(-100,100)/100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rand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(-100,100)/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100,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					rand(-100,100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)/100], 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     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           [ rand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(-100,100)/100,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rand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(-100,100)/100, 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					rand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(-100,100)/100] ], 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   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             #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1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neurona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   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            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[[rand(-100,100)/100,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rand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(-100,100)/100, 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					rand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(-100,100)/100] ]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return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random_nn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xor_nn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056816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-16942"/>
            <a:ext cx="9163999" cy="76944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):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, salidas =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ffnn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=[]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=[]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alfa=0.1		#usualmente 0.1 es un buen valor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error 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0.5*sum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((salida - objetivo)*(salida-objetivo)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salida, objetivo in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(salidas,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))</a:t>
            </a:r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= [salida * (1 - salida) * (salida - objetivo)</a:t>
            </a:r>
          </a:p>
          <a:p>
            <a:pPr lvl="1"/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                                          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salida, objetivo in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(salidas,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)]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in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[-1]):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j,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+ [1]):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[j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] -=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[i] *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*alfa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salida_nuevo.append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("pesos neurona salida:", i,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ocultas_deltas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= [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* (1 -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) *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                                           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salida_deltas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, [n[i]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n in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[-1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]])</a:t>
            </a: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                                           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)]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i,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[0]):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j, input in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+ [1]):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[j] -=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ocultas_deltas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[i] * 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input*alfa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oculta_nuevo.append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("pesos neurona oculta:", i, </a:t>
            </a:r>
            <a:r>
              <a:rPr altLang="es-MX" dirty="0" err="1" lang="es-MX" sz="160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oculta_nuevo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</a:t>
            </a: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salida_nuevo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error</a:t>
            </a: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884928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7540526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código parte 1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#Estos 2 vectores son valores de ejemplo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=[1,1]</a:t>
            </a:r>
          </a:p>
          <a:p>
            <a:pPr lvl="1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=[0]</a:t>
            </a: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salidas 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ffnn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salida_nuevo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=[]</a:t>
            </a:r>
          </a:p>
          <a:p>
            <a:pPr lvl="1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oculta_nuevo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=[]</a:t>
            </a:r>
          </a:p>
          <a:p>
            <a:pPr lvl="1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alfa=0.5</a:t>
            </a: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error = 0.5*sum((salida - objetivo)*(salida-objetivo)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salida, objetivo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(salidas,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))</a:t>
            </a: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salida_deltas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[salida * (1 - salida) * (salida - objetivo)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                      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salida, objetivo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(salidas,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)]</a:t>
            </a: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191684"/>
            <a:ext cx="7676336" cy="4695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9672" y="5085184"/>
            <a:ext cx="5548777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03" y="-5587"/>
            <a:ext cx="2988443" cy="266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9531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781752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código parte 3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salida_deltas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[salida * (1 - salida) * (salida - objetivo)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                      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salida, objetivo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(salidas,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)]</a:t>
            </a: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i,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[-1]):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j,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+ [1]):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[j] -= salida_deltas[i] *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*alfa</a:t>
            </a: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salida_nuevo.append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("pesos neurona salida:", i,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neurona_salida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91284"/>
            <a:ext cx="7676336" cy="46956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49876" y="1538034"/>
            <a:ext cx="864096" cy="594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986" r="64902" t="1"/>
          <a:stretch/>
        </p:blipFill>
        <p:spPr>
          <a:xfrm>
            <a:off x="324378" y="2264473"/>
            <a:ext cx="3095494" cy="5164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9" y="2396331"/>
            <a:ext cx="343685" cy="24058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03072" y="2183979"/>
            <a:ext cx="3216799" cy="594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78" y="3933057"/>
            <a:ext cx="2812101" cy="28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3793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920251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código parte 3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ocultas_deltas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[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* (1 -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 * 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producto_punto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(salida_deltas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[n[i]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n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[-1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]])                                             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i,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salida_oculta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salidas_ocultas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)]</a:t>
            </a: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i,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[0]):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j, input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v_entrada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+ [1]):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[j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] -=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ocultas_deltas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[i] * input*alfa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oculta_nuevo.append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("pesos neurona oculta:", i,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neurona_oculta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oculta_nuevo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salida_nuevo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error</a:t>
            </a: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	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92696"/>
            <a:ext cx="8344322" cy="796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7" y="1861088"/>
            <a:ext cx="8304368" cy="4917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59112"/>
            <a:ext cx="2290415" cy="20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1243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-27384"/>
            <a:ext cx="9163999" cy="840230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ejemplo XOR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promedio_errores_cuadrados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=1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i=1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w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hile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promedio_errores_cuadrados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&gt; 0.0005: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#normalizamos los datos de entrada a [-1,1]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#mediante la fórmula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 </a:t>
            </a:r>
            <a:r>
              <a:rPr altLang="sv-SE" dirty="0" lang="sv-SE" smtClean="0">
                <a:latin charset="0" pitchFamily="34" typeface="Century Gothic"/>
                <a:cs charset="0" pitchFamily="34" typeface="Arial"/>
              </a:rPr>
              <a:t>v</a:t>
            </a:r>
            <a:r>
              <a:rPr altLang="sv-SE" dirty="0" lang="sv-SE">
                <a:latin charset="0" pitchFamily="34" typeface="Century Gothic"/>
                <a:cs charset="0" pitchFamily="34" typeface="Arial"/>
              </a:rPr>
              <a:t>’ = (v-min)/(max-min) * (newmax-newmin) + newmin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oculta, salida, error1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[x*2-1 for x in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[1,1]], [0])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oculta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] 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salida,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error2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[x*2-1 for x in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[0,0]], [0])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oculta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] 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salida,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error3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[x*2-1 for x in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[1,0]], [1])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oculta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] 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salida,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error4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xor_nn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[x*2-1 for x in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[0,1]], [1])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oculta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salida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promedio_errores_cuadrados = (error1+error2+error3+error4)/4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("Promedio errores cuadrados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:", promedio_errores_cuadrados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("Iteración:",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i=i+1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Nota: toma alrededor de 15,400 iteraciones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189888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ejemplo XOR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Probamos que funciona: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#al igual que el training, utilizamos los valores normalizados para la predicción</a:t>
            </a: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[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x*2-1 for x in [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1, 1]])[-1]</a:t>
            </a: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x*2-1 for x in [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1, 0]])[-1]</a:t>
            </a: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x*2-1 for x in [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0, 1]])[-1]</a:t>
            </a: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xor_nn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x*2-1 for x in [0, 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]])[-1]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476670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188640"/>
            <a:ext cx="9163999" cy="729430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Dígitos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Supongamos que queremos reconocer los dígitos contenidos en una imagen de 28x28 pixeles en una escala de grises:</a:t>
            </a:r>
          </a:p>
          <a:p>
            <a:pPr indent="-285750" lvl="1" marL="7429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lvl="1" marL="7429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Cada imagen contiene 28x28=784 entradas. Esto es, un vector de 784 dimensiones.</a:t>
            </a:r>
          </a:p>
          <a:p>
            <a:pPr indent="-285750" lvl="1" marL="7429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lvl="1" marL="7429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Cada entrada representará un pixel de la imagen y tendrá algún valor entre 0 y 1, donde 0.0 es blanco, 1.0 es negro y los valores intermedios son diferentes intensidades de grises.</a:t>
            </a:r>
          </a:p>
          <a:p>
            <a:pPr indent="-285750" lvl="1" marL="7429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lvl="1" marL="7429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Ocupamos 10 neuronas de salida para representar si el dígito de la imagen es 0,1…9. Esto es, reconocemos el dígito de acuerdo a cuál neurona de salida produzca la salida más alta.</a:t>
            </a:r>
          </a:p>
          <a:p>
            <a:pPr indent="-285750" lvl="1" marL="7429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lvl="1" marL="7429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número de capas ocultas y sus neuronas no se puede determinar a priori tan fácilmente. Usualmente se utilizan heurísticas de diseño.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620901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75487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Data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Scientist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 smtClean="0">
                <a:latin charset="0" panose="020B0502020202020204" pitchFamily="34" typeface="Century Gothic"/>
              </a:rPr>
              <a:t>One </a:t>
            </a:r>
            <a:r>
              <a:rPr dirty="0" lang="en-US">
                <a:latin charset="0" panose="020B0502020202020204" pitchFamily="34" typeface="Century Gothic"/>
              </a:rPr>
              <a:t>Data Science Job Doesn’t Fit All: </a:t>
            </a:r>
            <a:endParaRPr dirty="0" lang="en-US" smtClean="0">
              <a:latin charset="0" panose="020B0502020202020204" pitchFamily="34" typeface="Century Gothic"/>
            </a:endParaRPr>
          </a:p>
          <a:p>
            <a:pPr algn="just"/>
            <a:endParaRPr dirty="0" lang="en-US"/>
          </a:p>
          <a:p>
            <a:pPr algn="just"/>
            <a:r>
              <a:rPr dirty="0" lang="en-US" smtClean="0"/>
              <a:t>"</a:t>
            </a:r>
            <a:r>
              <a:rPr dirty="0" lang="en-US"/>
              <a:t>The Analytics track is ideal for those who are skilled at asking a great question, </a:t>
            </a:r>
            <a:r>
              <a:rPr dirty="0" lang="en-US">
                <a:solidFill>
                  <a:srgbClr val="FF0000"/>
                </a:solidFill>
              </a:rPr>
              <a:t>exploring cuts of the data </a:t>
            </a:r>
            <a:r>
              <a:rPr dirty="0" lang="en-US"/>
              <a:t>in a revealing way, automating analysis through dashboards and </a:t>
            </a:r>
            <a:r>
              <a:rPr dirty="0" lang="en-US">
                <a:solidFill>
                  <a:srgbClr val="FF0000"/>
                </a:solidFill>
              </a:rPr>
              <a:t>visualizations</a:t>
            </a:r>
            <a:r>
              <a:rPr dirty="0" lang="en-US"/>
              <a:t>, and driving changes in the business as a result of recommendations. The Algorithms track would be the home for those with expertise in </a:t>
            </a:r>
            <a:r>
              <a:rPr dirty="0" lang="en-US">
                <a:solidFill>
                  <a:srgbClr val="FF0000"/>
                </a:solidFill>
              </a:rPr>
              <a:t>machine learning</a:t>
            </a:r>
            <a:r>
              <a:rPr dirty="0" lang="en-US"/>
              <a:t>, passionate about creating business value by infusing data in our product and processes. And the</a:t>
            </a:r>
            <a:r>
              <a:rPr dirty="0" lang="en-US">
                <a:solidFill>
                  <a:srgbClr val="FF0000"/>
                </a:solidFill>
              </a:rPr>
              <a:t> Inference </a:t>
            </a:r>
            <a:r>
              <a:rPr dirty="0" lang="en-US"/>
              <a:t>track would be perfect for our statisticians, economists, and social scientists using statistics to improve our decision making and measure the impact of our work."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8829"/>
            <a:ext cx="9144000" cy="19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034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120032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Dígitos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Topología de una red neuronal de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econocimiento de dígitos contenidos en una imagen de 28x28 pixeles en una escala de grises: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17387"/>
            <a:ext cx="7200799" cy="506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681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620688"/>
            <a:ext cx="9163999" cy="840230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“Dígitos”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Podemos comenzar con una variante simplificada de este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problema,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epresentando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cada dígito como una “imagen” de 5x5: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Entonces, cada “imagen” es un vector de 25 dimensiones, cuyos elementos son 1 (este pixel está en la imagen) o 0 (este pixel no está en la imagen).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Ejemplo número 0 = [1,1,1,1,1,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             1,0,0,0,1,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             1,0,0,0,1,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             1,0,0,0,1,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             1,1,1,1,1]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33266" l="24542" r="39485" t="55906"/>
          <a:stretch/>
        </p:blipFill>
        <p:spPr>
          <a:xfrm>
            <a:off x="107504" y="2060848"/>
            <a:ext cx="8935540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9800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812530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“Dígitos”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Entradas: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ntradas = [ [1,1,1,1,1,1,0,0,0,1,1,0,0,0,1,1,0,0,0,1,1,1,1,1,1],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[0,0,1,0,0,0,0,1,0,0,0,0,1,0,0,0,0,1,0,0,0,0,1,0,0],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[1,1,1,1,1,0,0,0,0,1,1,1,1,1,1,1,0,0,0,0,1,1,1,1,1],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[1,1,1,1,1,0,0,0,0,1,1,1,1,1,1,0,0,0,0,1,1,1,1,1,1],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[1,0,0,0,1,1,0,0,0,1,1,1,1,1,1,0,0,0,0,1,0,0,0,0,1],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[1,1,1,1,1,1,0,0,0,0,1,1,1,1,1,0,0,0,0,1,1,1,1,1,1],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[1,1,1,1,1,1,0,0,0,0,1,1,1,1,1,1,0,0,0,1,1,1,1,1,1],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[1,1,1,1,1,0,0,0,0,1,0,0,0,0,1,0,0,0,0,1,0,0,0,0,1],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[1,1,1,1,1,1,0,0,0,1,1,1,1,1,1,1,0,0,0,1,1,1,1,1,1],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[1,1,1,1,1,1,0,0,0,1,1,1,1,1,1,0,0,0,0,1,1,1,1,1,1]]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33266" l="24542" r="39485" t="55906"/>
          <a:stretch/>
        </p:blipFill>
        <p:spPr>
          <a:xfrm>
            <a:off x="107504" y="1340768"/>
            <a:ext cx="8935540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2153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116632"/>
            <a:ext cx="9163999" cy="867929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“Dígitos”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imprimir(entrada):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("")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('\t',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end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='')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y = ''.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join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str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(x)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x in entrada])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y=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y.replace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("0", ".")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y=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y.replace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("1", "@")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i, z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(y):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z,end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='')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(i+1)%5==0: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("")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('\t',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end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='')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i,v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(entradas):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imprimir(v)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33266" l="24542" r="39485" t="55906"/>
          <a:stretch/>
        </p:blipFill>
        <p:spPr>
          <a:xfrm>
            <a:off x="108391" y="544661"/>
            <a:ext cx="8935540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1462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6740307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“Dígitos”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 salida de la red neuronal indicará qué dígito es, por lo que ocupamos 10 salidas. 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Por ejemplo, la salida para el dígito 4 sería: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[0,0,0,0,1,0,0,0,0,0]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Entonces, los objetivos son: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objetivos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[[1 if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i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== j else 0 for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i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in range(10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)] for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j in range(10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objetivo para el dígito 4 es: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o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bjetivos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[4]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71065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260648"/>
            <a:ext cx="9163999" cy="618630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“Dígitos”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tamaño_entrada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25	#cada vector entrada tendrá 25 dimensiones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numero_ocultas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5	#número de neuronas en la capa oculta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amaño_salida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10	#10 neuronas de salida para producir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#un vector de 10 dimensiones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pesos():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#pesos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entre [-1,1]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random.seed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(7)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#ocupamos 1 peso por cada input más el peso del sesgo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[ 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random.randint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(-100,100)/100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_ in 				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tamaño_entrada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+ 1)]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_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numero_ocultas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)]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#ocupamos 1 peso por cada neurona de la capa oculta más el peso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#del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sesgo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capa_salida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[[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random.randint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(-100,100)/100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for _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						range(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numero_ocultas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+ 1)]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for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_ in range(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tamaño_salida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capa_salida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96812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“Dígitos”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c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apa_oculta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pesos()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capa_oculta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[0])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[0])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58449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188640"/>
            <a:ext cx="9163999" cy="612475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“Dígitos”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romedio_errores_cuadrados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=1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i=1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while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promedio_errores_cuadrados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&gt; 0.005: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suma=0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v_entrada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v_objetivo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zip(entradas,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objetivos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normalizamos los datos de entrada a [-1,1]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mediante la fórmula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 </a:t>
            </a:r>
            <a:r>
              <a:rPr altLang="sv-SE" dirty="0" lang="sv-SE">
                <a:latin charset="0" pitchFamily="34" typeface="Century Gothic"/>
                <a:cs charset="0" pitchFamily="34" typeface="Arial"/>
              </a:rPr>
              <a:t>v’ = (v-min)/(max-min) * (newmax-newmin) + newmin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salida,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error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		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[x*2-1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for x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v_entrada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],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					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v_objetivo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oculta,salida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suma=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suma+error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promedio_errores_cuadrados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=suma/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(entradas)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Promedio errores cuadrado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:", promedio_errores_cuadrados)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("Iteración:", i)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i=i+1</a:t>
            </a:r>
          </a:p>
          <a:p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Nota: se efectúan 4,998*10*26*5*6*10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389,844,000 cambios de pesos</a:t>
            </a:r>
          </a:p>
          <a:p>
            <a:endParaRPr altLang="es-MX" dirty="0" lang="es-MX" sz="160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605175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76672"/>
            <a:ext cx="9163999" cy="563231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“Dígitos”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prediccion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(entrada):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#al igual que en training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utilizamos los valores normalizados 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#para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la predicción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[x*2-1 for x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entrada])[-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1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prediccion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(entradas[8])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imprimir(     [1,1,1,1,1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1,0,0,0,1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1,1,1,1,1,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1,0,0,0,1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1,1,1,1,1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])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rediccion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([1,1,1,1,1,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            1,0,0,0,1,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            1,1,1,1,1,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            1,0,0,0,1,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                   1,1,1,1,1])</a:t>
            </a:r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840917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397031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“Dígitos”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imprimir(     [0,1,1,1,0,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1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,0,0,1,1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0,1,1,1,0,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1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,0,0,1,1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0,1,1,1,0])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prediccion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0,1,1,1,0,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1,0,0,1,1,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0,1,1,1,0,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1,0,0,1,1,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                     0,1,1,1,0])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530753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693866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Data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Scientist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Big Data: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too many answers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not enough questions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T</a:t>
            </a:r>
            <a:r>
              <a:rPr dirty="0" lang="en-US" smtClean="0">
                <a:latin charset="0" panose="020B0502020202020204" pitchFamily="34" typeface="Century Gothic"/>
              </a:rPr>
              <a:t>he </a:t>
            </a:r>
            <a:r>
              <a:rPr dirty="0" lang="en-US">
                <a:latin charset="0" panose="020B0502020202020204" pitchFamily="34" typeface="Century Gothic"/>
              </a:rPr>
              <a:t>value of data is not the data itself – it’s what you do with the </a:t>
            </a:r>
            <a:r>
              <a:rPr dirty="0" lang="en-US" smtClean="0">
                <a:latin charset="0" panose="020B0502020202020204" pitchFamily="34" typeface="Century Gothic"/>
              </a:rPr>
              <a:t>data!!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anose="020B0502020202020204" pitchFamily="34" typeface="Century Gothic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anose="020B0502020202020204" pitchFamily="34" typeface="Century Gothic"/>
              </a:rPr>
              <a:t> Douglas Adams: autor británico.</a:t>
            </a:r>
          </a:p>
          <a:p>
            <a:pPr algn="just" indent="-285750" lvl="1" marL="742950">
              <a:buFontTx/>
              <a:buChar char="-"/>
            </a:pPr>
            <a:r>
              <a:rPr altLang="es-MX" dirty="0" lang="es-MX" smtClean="0">
                <a:latin charset="0" panose="020B0502020202020204" pitchFamily="34" typeface="Century Gothic"/>
              </a:rPr>
              <a:t>“Trilogía” </a:t>
            </a:r>
            <a:r>
              <a:rPr dirty="0" lang="en-US" smtClean="0">
                <a:latin charset="0" panose="020B0502020202020204" pitchFamily="34" typeface="Century Gothic"/>
              </a:rPr>
              <a:t>The </a:t>
            </a:r>
            <a:r>
              <a:rPr dirty="0" lang="en-US">
                <a:latin charset="0" panose="020B0502020202020204" pitchFamily="34" typeface="Century Gothic"/>
              </a:rPr>
              <a:t>Hitchhiker's Guide to the </a:t>
            </a:r>
            <a:r>
              <a:rPr dirty="0" lang="en-US" smtClean="0">
                <a:latin charset="0" panose="020B0502020202020204" pitchFamily="34" typeface="Century Gothic"/>
              </a:rPr>
              <a:t>Galaxy (</a:t>
            </a:r>
            <a:r>
              <a:rPr altLang="es-ES" dirty="0" lang="es-ES" smtClean="0">
                <a:latin charset="0" panose="020B0502020202020204" pitchFamily="34" typeface="Century Gothic"/>
              </a:rPr>
              <a:t>Guía del autoestopista galáctico o Guía del viajero galáctico o Guía del viajero intergaláctico)</a:t>
            </a:r>
            <a:endParaRPr dirty="0" lang="en-US" smtClean="0">
              <a:latin charset="0" panose="020B0502020202020204" pitchFamily="34" typeface="Century Gothic"/>
            </a:endParaRPr>
          </a:p>
          <a:p>
            <a:pPr algn="just" indent="-285750" lvl="1" marL="742950">
              <a:buFontTx/>
              <a:buChar char="-"/>
            </a:pPr>
            <a:r>
              <a:rPr dirty="0" lang="en-US" smtClean="0">
                <a:latin charset="0" panose="020B0502020202020204" pitchFamily="34" typeface="Century Gothic"/>
              </a:rPr>
              <a:t>1979,1980,1982,1984 y 1992</a:t>
            </a:r>
          </a:p>
          <a:p>
            <a:pPr algn="just" indent="-285750" lvl="1" marL="742950">
              <a:buFontTx/>
              <a:buChar char="-"/>
            </a:pPr>
            <a:r>
              <a:rPr altLang="es-MX" dirty="0" lang="es-MX" smtClean="0">
                <a:latin charset="0" panose="020B0502020202020204" pitchFamily="34" typeface="Century Gothic"/>
              </a:rPr>
              <a:t>Película 2005.</a:t>
            </a:r>
            <a:endParaRPr dirty="0" lang="en-US" smtClean="0">
              <a:latin charset="0" panose="020B0502020202020204" pitchFamily="34" typeface="Century Gothic"/>
            </a:endParaRPr>
          </a:p>
          <a:p>
            <a:pPr algn="just">
              <a:buFont charset="0" pitchFamily="34" typeface="Arial"/>
              <a:buChar char="•"/>
            </a:pPr>
            <a:endParaRPr dirty="0" lang="en-US"/>
          </a:p>
          <a:p>
            <a:pPr algn="just"/>
            <a:r>
              <a:rPr dirty="0" lang="en-US" smtClean="0"/>
              <a:t>"In </a:t>
            </a:r>
            <a:r>
              <a:rPr dirty="0" lang="en-US"/>
              <a:t>Douglas Adams’ </a:t>
            </a:r>
            <a:r>
              <a:rPr dirty="0" i="1" lang="en-US"/>
              <a:t>The Hitchhiker’s Guide to the Galaxy</a:t>
            </a:r>
            <a:r>
              <a:rPr dirty="0" lang="en-US"/>
              <a:t>, a race of creatures build a supercomputer to calculate </a:t>
            </a:r>
            <a:r>
              <a:rPr dirty="0" lang="en-US">
                <a:solidFill>
                  <a:srgbClr val="FF0000"/>
                </a:solidFill>
              </a:rPr>
              <a:t>the meaning of “life, the universe, and everything.” </a:t>
            </a:r>
            <a:r>
              <a:rPr dirty="0" lang="en-US"/>
              <a:t>After hundreds of years of processing, the computer announces that the answer is “</a:t>
            </a:r>
            <a:r>
              <a:rPr dirty="0" lang="en-US">
                <a:solidFill>
                  <a:srgbClr val="FF0000"/>
                </a:solidFill>
              </a:rPr>
              <a:t>42</a:t>
            </a:r>
            <a:r>
              <a:rPr dirty="0" lang="en-US"/>
              <a:t>.” When the beings protest, the computer calmly suggests that now they have the answer, they need to know what the </a:t>
            </a:r>
            <a:r>
              <a:rPr dirty="0" i="1" lang="en-US"/>
              <a:t>actual </a:t>
            </a:r>
            <a:r>
              <a:rPr dirty="0" lang="en-US"/>
              <a:t>question is — a task that requires a much bigger and more sophisticated </a:t>
            </a:r>
            <a:r>
              <a:rPr dirty="0" lang="en-US" smtClean="0"/>
              <a:t>computer."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613321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620688"/>
            <a:ext cx="9163999" cy="618630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“Dígitos”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ffnn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nn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entradas[1])[0]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from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matplotlib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import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pyplot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as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plt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from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matplotlib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import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cm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fig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plt.figure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columnas=5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filas=1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(1,len(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[0])+1):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pesos =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nn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[0][i-1] 		#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primera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neurona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capa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oculta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#agrupamos los pesos en grupos de 5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grid = [pesos[row:(row+5)] for row in range(0,25,5)] 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sesgo=pesos[25]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fig.add_subplot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(filas, columnas, i)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plt.imshow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(grid,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cmap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cm.coolwarm_r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interpolation='none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')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plt.xlabel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("sesgo:\n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"+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str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(round(sesgo,2)))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plt.show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()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571045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120032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Dígitos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Topología de una red neuronal de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econocimiento de dígitos contenidos en una imagen de 28x28 pixeles en una escala de grises: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17387"/>
            <a:ext cx="7200799" cy="506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1926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7017306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Dígitos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dirty="0" lang="en-US">
                <a:latin charset="0" pitchFamily="34" typeface="Century Gothic"/>
                <a:cs charset="0" pitchFamily="34" typeface="Arial"/>
              </a:rPr>
              <a:t>THE MNIST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DATABASE of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handwritten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digits: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>
                <a:latin charset="0" pitchFamily="34" typeface="Century Gothic"/>
                <a:cs charset="0" pitchFamily="34" typeface="Arial"/>
                <a:hlinkClick r:id="rId9"/>
              </a:rPr>
              <a:t>http://yann.lecun.com/exdb/mnist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  <a:hlinkClick r:id="rId10"/>
              </a:rPr>
              <a:t>/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Este data set contiene 60,000 imágenes para training, procedentes de dígitos dibujados por 250 diferentes personas.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Las imágenes son 28x28 pixeles en escala de grises.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239956"/>
            <a:ext cx="4752528" cy="38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940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563231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Dígitos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Utilizamos los archivos mnist_test.csv y mnist_train.csv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Utilizaremos el archivo mnist_train.csv (50,000 imágenes) para entrenar la red neuronal y el archivo mnist_test.csv (10,000 imágenes) para verificar que tan bien funciona con imágenes que no fueron utilizadas en el entrenamiento.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 primer columna del archivo indica qué dígito es la imagen. Las siguientes 784 columnas (28x28) tienen valores entre 0 y 255, donde 0 es blanco y 255 es negro.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Hay que normalizar los datos para que estén entre 0 y 1, y no entre 0 y 255.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647598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7017306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Dígitos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import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csv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readcsv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(archivo):	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input = open(archivo, "r")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reader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csv.reader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(input,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delimiter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=",")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rownum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= 0	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a = []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row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reader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a.append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row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rownum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+= 1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input.close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a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datos 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readcsv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("D:\Data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Mining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\mnist_train.csv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")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(datos)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(datos[0])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728006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618630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Dígitos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tamaño_entrada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784	#cada vector entrada tendrá 784 dimensiones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numero_ocultas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15	#número de neuronas en la capa oculta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amaño_salida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10	#10 neuronas de salida para producir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#un vector de 10 dimensiones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 los pesos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de -1 a 1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pesos():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random.seed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(7)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#ocupamos 1 peso por cada input más el peso del sesgo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[ 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random.randint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(-100,100)/100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_ in 			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tamaño_entrada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+ 1)]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_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numero_ocultas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)]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#ocupamos 1 peso por cada neurona de la capa oculta más el peso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#del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sesgo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capa_salida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[[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random.randint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(-100,100)/100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for _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					range(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numero_ocultas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+ 1)]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for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_ in range(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tamaño_salida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capa_salida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40294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940366"/>
            <a:ext cx="9163999" cy="729430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Dígitos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c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apa_oculta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pesos()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capa_oculta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capa_oculta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[0])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capa_salida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[0])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485607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764704"/>
            <a:ext cx="9163999" cy="418576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Dígitos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Recorremos las 60,000 entradas 1 sola vez: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i=0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for input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datos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oculta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salida,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error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backpropagation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int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(x)/255*2-1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for x in input[1:]],	#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normalizamos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[-1,1]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objetivos[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(input[0])])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i%100==0: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i,error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oculta,salida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i=i+1</a:t>
            </a:r>
          </a:p>
          <a:p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Nota: este proceso tarda 7 min aprox.</a:t>
            </a:r>
          </a:p>
        </p:txBody>
      </p:sp>
    </p:spTree>
    <p:extLst>
      <p:ext uri="{BB962C8B-B14F-4D97-AF65-F5344CB8AC3E}">
        <p14:creationId xmlns:p14="http://schemas.microsoft.com/office/powerpoint/2010/main" val="110453581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188640"/>
            <a:ext cx="9163999" cy="646330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Reconocimiento de Dígitos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Utilizamos el test set para ver la eficacia del modelo: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test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readcsv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("D:\Data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Mining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\mnist_test.csv")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ffnn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int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(x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)/255*2-1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for x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test[0][1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:]])[-1]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uma=0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input in test: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salida=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ffnn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int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(x)/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255*2-1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for x in input[1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:]])[-1]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digito=[i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i, j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(salida)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j==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max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(salida)]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digito[0]==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(input[0]):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suma=suma+1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suma/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(test)*100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Nota: la red neural clasificó correctamente 8,240 imágenes de un total de 10,000 del test set, es decir, el 82.4%. Podríamos tener más eficacia con mayores iteraciones y más neuronas.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712318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147732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¿Reconocimiento de Caras?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75857"/>
            <a:ext cx="8496944" cy="45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8377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32453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Resume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Ivan Venzor Cárdenas</a:t>
            </a: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Doctor en Contaduría y Finanzas 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FACPyA, 2019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algn="just">
              <a:buFont charset="0" pitchFamily="34" typeface="Arial"/>
              <a:buChar char="•"/>
            </a:pP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Candidato a Maestro en Astrofísica (FCFM)</a:t>
            </a:r>
          </a:p>
          <a:p>
            <a:pPr algn="just">
              <a:buFont charset="0" pitchFamily="34" typeface="Arial"/>
              <a:buChar char="•"/>
            </a:pP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MBA (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TecMilenio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2013)</a:t>
            </a:r>
          </a:p>
          <a:p>
            <a:pPr algn="just">
              <a:buFont charset="0" pitchFamily="34" typeface="Arial"/>
              <a:buChar char="•"/>
            </a:pP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Licenciatura Ciencias Computacionales (FCFM, 2005, primer lugar de generación)</a:t>
            </a:r>
          </a:p>
          <a:p>
            <a:pPr algn="just">
              <a:buFont charset="0" pitchFamily="34" typeface="Arial"/>
              <a:buChar char="•"/>
            </a:pP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Certificación ITIL</a:t>
            </a: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Cursos y certificados en Machine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Data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Science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, Big Data.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sz="1600">
                <a:latin typeface="Century Gothic"/>
              </a:rPr>
              <a:t>  SubDirector de Data Science y Machine Learning en Banregio</a:t>
            </a:r>
          </a:p>
          <a:p>
            <a:pPr algn="just">
              <a:buFont typeface="Arial"/>
              <a:buChar char="•"/>
            </a:pP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Jefatura de Big Data y Movilidad (FEMSA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Xpertal, 2016-2019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)</a:t>
            </a:r>
          </a:p>
          <a:p>
            <a:pPr algn="just">
              <a:buFont charset="0" pitchFamily="34" typeface="Arial"/>
              <a:buChar char="•"/>
            </a:pP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 sz="1600">
                <a:latin charset="0" pitchFamily="34" typeface="Century Gothic"/>
                <a:cs charset="0" pitchFamily="34" typeface="Arial"/>
              </a:rPr>
              <a:t>Team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 Leader Bases de Datos y Aplicaciones Oracle (FEMSA CSC, 2014-2016)</a:t>
            </a:r>
          </a:p>
          <a:p>
            <a:pPr algn="just">
              <a:buFont charset="0" pitchFamily="34" typeface="Arial"/>
              <a:buChar char="•"/>
            </a:pP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Lead Oracle DBA (FEMSA CSC, 2007-2014)</a:t>
            </a:r>
          </a:p>
          <a:p>
            <a:pPr algn="just">
              <a:buFont charset="0" pitchFamily="34" typeface="Arial"/>
              <a:buChar char="•"/>
            </a:pP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Oracle DBA (FEMSA Logística, 2006-2007)</a:t>
            </a:r>
          </a:p>
          <a:p>
            <a:pPr algn="just">
              <a:buFont charset="0" pitchFamily="34" typeface="Arial"/>
              <a:buChar char="•"/>
            </a:pPr>
            <a:r>
              <a:rPr altLang="es-MX" dirty="0" lang="es-MX" sz="160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 sz="1600">
                <a:latin charset="0" pitchFamily="34" typeface="Century Gothic"/>
                <a:cs charset="0" pitchFamily="34" typeface="Arial"/>
              </a:rPr>
              <a:t>Junior Oracle DBA ( FCFM CSI, 2004-2006)</a:t>
            </a: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31309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153888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Machine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Learning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85" y="1468800"/>
            <a:ext cx="9144000" cy="456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5835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147732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¿Reconocimiento de Caras?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36895"/>
            <a:ext cx="8712968" cy="54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3535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" y="44624"/>
            <a:ext cx="9163999" cy="563231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Bibliografía Recomendada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Data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Science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from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Scratch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;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Joel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Grus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Neural Networks and Deep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;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Michael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Nielsen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(Online Book).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Grokking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Deep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;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Andrew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Trask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Deep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;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Ian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Goodfellow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Yoshua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Bengio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Aaron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Courville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(Free).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Coursera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Machine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;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Andrew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deeplearning.ai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Deep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; Andrew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90926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07831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Extra: TVM (</a:t>
            </a:r>
            <a:r>
              <a:rPr b="1" dirty="0" lang="en-US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End to End Deep Learning Compiler </a:t>
            </a:r>
            <a:r>
              <a:rPr b="1" dirty="0" lang="en-US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Stack)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dirty="0" lang="en-US" smtClean="0">
                <a:latin charset="0" pitchFamily="34" typeface="Century Gothic"/>
                <a:cs charset="0" pitchFamily="34" typeface="Arial"/>
              </a:rPr>
              <a:t>TVM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is an open deep learning compiler stack for CPUs, GPUs, and specialized accelerators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dirty="0" lang="en-US">
                <a:latin charset="0" pitchFamily="34" typeface="Century Gothic"/>
                <a:cs charset="0" pitchFamily="34" typeface="Arial"/>
              </a:rPr>
              <a:t>TVM stack began as a research project at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the University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of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Washington: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  <a:hlinkClick r:id="rId9"/>
              </a:rPr>
              <a:t>https</a:t>
            </a:r>
            <a:r>
              <a:rPr dirty="0" lang="en-US">
                <a:latin charset="0" pitchFamily="34" typeface="Century Gothic"/>
                <a:cs charset="0" pitchFamily="34" typeface="Arial"/>
                <a:hlinkClick r:id="rId10"/>
              </a:rPr>
              <a:t>://tvm.ai</a:t>
            </a:r>
            <a:r>
              <a:rPr dirty="0" lang="en-US" smtClean="0">
                <a:latin charset="0" pitchFamily="34" typeface="Century Gothic"/>
                <a:cs charset="0" pitchFamily="34" typeface="Arial"/>
                <a:hlinkClick r:id="rId11"/>
              </a:rPr>
              <a:t>/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Compilation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of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deep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models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Keras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MXNet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PyTorch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Tensorflow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CoreML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DarkNet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into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minimum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deployable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modules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on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diverse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hardware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backends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dirty="0" lang="en-US">
                <a:latin charset="0" pitchFamily="34" typeface="Century Gothic"/>
                <a:cs charset="0" pitchFamily="34" typeface="Arial"/>
              </a:rPr>
              <a:t>TVM provides two level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optimizations:</a:t>
            </a:r>
          </a:p>
          <a:p>
            <a:pPr indent="-285750" lvl="1" marL="742950">
              <a:buFont charset="0" panose="020B0604020202020204" pitchFamily="34" typeface="Arial"/>
              <a:buChar char="•"/>
            </a:pPr>
            <a:r>
              <a:rPr dirty="0" lang="en-US" smtClean="0">
                <a:latin charset="0" pitchFamily="34" typeface="Century Gothic"/>
                <a:cs charset="0" pitchFamily="34" typeface="Arial"/>
              </a:rPr>
              <a:t>Computational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graph optimization to perform tasks such as high-level operator fusion, layout transformation, and memory management. 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pPr indent="-285750" lvl="1" marL="742950">
              <a:buFont charset="0" panose="020B0604020202020204" pitchFamily="34" typeface="Arial"/>
              <a:buChar char="•"/>
            </a:pPr>
            <a:r>
              <a:rPr dirty="0" lang="en-US" smtClean="0">
                <a:latin charset="0" pitchFamily="34" typeface="Century Gothic"/>
                <a:cs charset="0" pitchFamily="34" typeface="Arial"/>
              </a:rPr>
              <a:t>A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tensor operator optimization and code generation layer that optimizes tensor operators. 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47367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44624"/>
            <a:ext cx="8750206" cy="92333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Extra: TVM (</a:t>
            </a:r>
            <a:r>
              <a:rPr b="1" dirty="0" lang="en-US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End to End Deep Learning Compiler </a:t>
            </a:r>
            <a:r>
              <a:rPr b="1" dirty="0" lang="en-US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Stack)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73058"/>
            <a:ext cx="8352928" cy="561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6528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"/>
          <p:cNvSpPr>
            <a:spLocks noChangeArrowheads="1"/>
          </p:cNvSpPr>
          <p:nvPr/>
        </p:nvSpPr>
        <p:spPr>
          <a:xfrm>
            <a:off x="285750" y="1268760"/>
            <a:ext cx="8640763" cy="179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bIns="45000" lIns="90000" numCol="1" rIns="90000" tIns="45000"/>
          <a:lstStyle/>
          <a:p>
            <a:pPr algn="ctr">
              <a:lnSpc>
                <a:spcPct val="100000"/>
              </a:lnSpc>
              <a:buClrTx/>
              <a:buFontTx/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dirty="0" lang="en-US" sz="5400">
                <a:solidFill>
                  <a:srgbClr val="8B8B8B"/>
                </a:solidFill>
                <a:latin charset="0" pitchFamily="34" typeface="Century Gothic"/>
                <a:ea charset="0" typeface="Droid Sans Fallback"/>
                <a:cs charset="0" typeface="Droid Sans Fallback"/>
              </a:rPr>
              <a:t>Por su atención, </a:t>
            </a: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dirty="0" lang="en-US" sz="5400">
                <a:solidFill>
                  <a:srgbClr val="8B8B8B"/>
                </a:solidFill>
                <a:latin charset="0" pitchFamily="34" typeface="Century Gothic"/>
                <a:ea charset="0" typeface="Droid Sans Fallback"/>
                <a:cs charset="0" typeface="Droid Sans Fallback"/>
              </a:rPr>
              <a:t>gracias.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cstate="print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4" y="3861048"/>
            <a:ext cx="959020" cy="515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4869160"/>
            <a:ext cx="937837" cy="504056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614472" y="3861048"/>
            <a:ext cx="2813512" cy="46166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dirty="0" lang="es-MX" smtClean="0" sz="2400">
                <a:latin charset="0" pitchFamily="34" typeface="Century Gothic"/>
                <a:cs charset="0" pitchFamily="34" typeface="Arial"/>
              </a:rPr>
              <a:t>@</a:t>
            </a:r>
            <a:r>
              <a:rPr altLang="es-MX" dirty="0" err="1" lang="es-MX" smtClean="0" sz="2400">
                <a:latin charset="0" pitchFamily="34" typeface="Century Gothic"/>
                <a:cs charset="0" pitchFamily="34" typeface="Arial"/>
              </a:rPr>
              <a:t>ivenzor</a:t>
            </a:r>
            <a:endParaRPr altLang="es-MX" dirty="0" i="1" lang="es-MX" smtClean="0" sz="24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sp>
        <p:nvSpPr>
          <p:cNvPr id="16" name="10 Rectángulo"/>
          <p:cNvSpPr/>
          <p:nvPr/>
        </p:nvSpPr>
        <p:spPr>
          <a:xfrm>
            <a:off x="1253012" y="4869160"/>
            <a:ext cx="9439667" cy="46166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dirty="0" lang="es-MX" sz="2400">
                <a:latin charset="0" panose="020B0502020202020204" pitchFamily="34" typeface="Century Gothic"/>
                <a:cs charset="0" pitchFamily="34" typeface="Arial"/>
              </a:rPr>
              <a:t> </a:t>
            </a:r>
            <a:r>
              <a:rPr altLang="es-MX" dirty="0" lang="es-MX" smtClean="0" sz="2400">
                <a:latin charset="0" panose="020B0502020202020204" pitchFamily="34" typeface="Century Gothic"/>
                <a:cs charset="0" pitchFamily="34" typeface="Arial"/>
              </a:rPr>
              <a:t>    linkedin.com/in/dr-iván-venzor-64322732/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7622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153888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Lenguajes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14563" l="7386" r="9599" t="19485"/>
          <a:stretch/>
        </p:blipFill>
        <p:spPr>
          <a:xfrm>
            <a:off x="0" y="1340768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8948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153888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Lenguajes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11609" l="18454" r="20668" t="8657"/>
          <a:stretch/>
        </p:blipFill>
        <p:spPr>
          <a:xfrm>
            <a:off x="467543" y="1340768"/>
            <a:ext cx="7920881" cy="47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8569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30887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Lenguajes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“</a:t>
            </a:r>
            <a:r>
              <a:rPr dirty="0" lang="en-US" smtClean="0"/>
              <a:t>Yes </a:t>
            </a:r>
            <a:r>
              <a:rPr dirty="0" lang="en-US"/>
              <a:t>there are better and worse languages for certain problems. Python and R are </a:t>
            </a:r>
            <a:r>
              <a:rPr dirty="0" lang="en-US">
                <a:solidFill>
                  <a:srgbClr val="FF0000"/>
                </a:solidFill>
              </a:rPr>
              <a:t>horrible</a:t>
            </a:r>
            <a:r>
              <a:rPr dirty="0" lang="en-US"/>
              <a:t> languages to do </a:t>
            </a:r>
            <a:r>
              <a:rPr dirty="0" lang="en-US" smtClean="0"/>
              <a:t>complex</a:t>
            </a:r>
            <a:r>
              <a:rPr dirty="0" lang="en-US"/>
              <a:t>, high performance, back-end </a:t>
            </a:r>
            <a:r>
              <a:rPr dirty="0" lang="en-US" smtClean="0"/>
              <a:t>development. On </a:t>
            </a:r>
            <a:r>
              <a:rPr dirty="0" lang="en-US"/>
              <a:t>the other hand Java is </a:t>
            </a:r>
            <a:r>
              <a:rPr dirty="0" lang="en-US">
                <a:solidFill>
                  <a:srgbClr val="FF0000"/>
                </a:solidFill>
              </a:rPr>
              <a:t>horrible</a:t>
            </a:r>
            <a:r>
              <a:rPr dirty="0" lang="en-US"/>
              <a:t> for most scientists, it's way too verbose, too strongly typed, is missing a lot of libraries Python nowadays has and most ML folk/scientists won't really benefit from what it has to offer. </a:t>
            </a:r>
            <a:r>
              <a:rPr dirty="0" lang="en-US" smtClean="0"/>
              <a:t>“</a:t>
            </a:r>
          </a:p>
          <a:p>
            <a:pPr algn="just">
              <a:buFont charset="0" pitchFamily="34" typeface="Arial"/>
              <a:buChar char="•"/>
            </a:pPr>
            <a:endParaRPr altLang="es-MX" dirty="0" i="1" lang="es-MX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dirty="0" lang="en-US" smtClean="0"/>
              <a:t> What </a:t>
            </a:r>
            <a:r>
              <a:rPr dirty="0" lang="en-US"/>
              <a:t>to learn for AI? "Learn: </a:t>
            </a:r>
            <a:endParaRPr dirty="0" lang="en-US" smtClean="0"/>
          </a:p>
          <a:p>
            <a:pPr algn="just" indent="-342900" marL="342900">
              <a:buAutoNum type="arabicPeriod"/>
            </a:pPr>
            <a:r>
              <a:rPr dirty="0" lang="en-US"/>
              <a:t>L</a:t>
            </a:r>
            <a:r>
              <a:rPr dirty="0" lang="en-US" smtClean="0"/>
              <a:t>inear </a:t>
            </a:r>
            <a:r>
              <a:rPr dirty="0" lang="en-US"/>
              <a:t>algebra well (e.g. matrix math) </a:t>
            </a:r>
            <a:endParaRPr dirty="0" lang="en-US" smtClean="0"/>
          </a:p>
          <a:p>
            <a:pPr algn="just" indent="-342900" marL="342900">
              <a:buAutoNum type="arabicPeriod"/>
            </a:pPr>
            <a:r>
              <a:rPr dirty="0" lang="en-US" smtClean="0"/>
              <a:t>Calculus </a:t>
            </a:r>
            <a:r>
              <a:rPr dirty="0" lang="en-US"/>
              <a:t>to an ok level (not advanced stuff) </a:t>
            </a:r>
            <a:endParaRPr dirty="0" lang="en-US" smtClean="0"/>
          </a:p>
          <a:p>
            <a:pPr algn="just" indent="-342900" marL="342900">
              <a:buAutoNum type="arabicPeriod"/>
            </a:pPr>
            <a:r>
              <a:rPr dirty="0" lang="en-US"/>
              <a:t>P</a:t>
            </a:r>
            <a:r>
              <a:rPr dirty="0" lang="en-US" smtClean="0"/>
              <a:t>rob</a:t>
            </a:r>
            <a:r>
              <a:rPr dirty="0" lang="en-US"/>
              <a:t>. theory and stats to a good level </a:t>
            </a:r>
            <a:endParaRPr dirty="0" lang="en-US" smtClean="0"/>
          </a:p>
          <a:p>
            <a:pPr algn="just" indent="-342900" marL="342900">
              <a:buAutoNum type="arabicPeriod"/>
            </a:pPr>
            <a:r>
              <a:rPr dirty="0" lang="en-US"/>
              <a:t>T</a:t>
            </a:r>
            <a:r>
              <a:rPr dirty="0" lang="en-US" smtClean="0"/>
              <a:t>heoretical </a:t>
            </a:r>
            <a:r>
              <a:rPr dirty="0" lang="en-US"/>
              <a:t>computer science basics </a:t>
            </a:r>
            <a:endParaRPr dirty="0" lang="en-US" smtClean="0"/>
          </a:p>
          <a:p>
            <a:pPr algn="just" indent="-342900" marL="342900">
              <a:buAutoNum type="arabicPeriod"/>
            </a:pPr>
            <a:r>
              <a:rPr dirty="0" lang="en-US"/>
              <a:t>T</a:t>
            </a:r>
            <a:r>
              <a:rPr dirty="0" lang="en-US" smtClean="0"/>
              <a:t>o </a:t>
            </a:r>
            <a:r>
              <a:rPr dirty="0" lang="en-US"/>
              <a:t>code well in Python and ok in C++ </a:t>
            </a:r>
            <a:endParaRPr dirty="0" lang="en-US" smtClean="0"/>
          </a:p>
          <a:p>
            <a:pPr algn="just" indent="-342900" marL="342900">
              <a:buAutoNum type="arabicPeriod"/>
            </a:pPr>
            <a:r>
              <a:rPr dirty="0" lang="en-US" smtClean="0"/>
              <a:t>Then </a:t>
            </a:r>
            <a:r>
              <a:rPr dirty="0" lang="en-US"/>
              <a:t>read and implement ML papers and *play* with stuff!"</a:t>
            </a:r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315964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120032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Nvidia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GTC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Europe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2018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Keynote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23422" l="5726" r="12920" t="24406"/>
          <a:stretch/>
        </p:blipFill>
        <p:spPr>
          <a:xfrm>
            <a:off x="179512" y="1340769"/>
            <a:ext cx="8750206" cy="47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654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92333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¿Futuro?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dirty="0" lang="en-US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17516" l="7939" r="6833" t="20469"/>
          <a:stretch/>
        </p:blipFill>
        <p:spPr>
          <a:xfrm>
            <a:off x="163673" y="1402031"/>
            <a:ext cx="887282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1936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286232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¿Futuro?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Julia 1.0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fue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liberado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el 8 de Agosto de 2018.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“</a:t>
            </a:r>
            <a:r>
              <a:rPr dirty="0" lang="en-US" smtClean="0"/>
              <a:t>Julia</a:t>
            </a:r>
            <a:r>
              <a:rPr dirty="0" lang="en-US"/>
              <a:t> is the fastest modern open-source language for </a:t>
            </a:r>
            <a:r>
              <a:rPr dirty="0" lang="en-US">
                <a:solidFill>
                  <a:srgbClr val="FF0000"/>
                </a:solidFill>
              </a:rPr>
              <a:t>data science, machine learning and scientific computing</a:t>
            </a:r>
            <a:r>
              <a:rPr dirty="0" lang="en-US"/>
              <a:t>. Julia provides the functionality, ease-of-use and intuitive syntax of R, Python, </a:t>
            </a:r>
            <a:r>
              <a:rPr dirty="0" err="1" lang="en-US"/>
              <a:t>Matlab</a:t>
            </a:r>
            <a:r>
              <a:rPr dirty="0" lang="en-US"/>
              <a:t>, SAS or Stata combined with the speed, capacity and performance of C, C++ or Java. Julia also provides parallel and distributed computing capabilities out of the box, and unlimited scalability with minimal effort</a:t>
            </a:r>
            <a:r>
              <a:rPr dirty="0" lang="en-US" smtClean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91690846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-47771" y="-20637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 l="2750" r="3801" t="10101"/>
          <a:stretch/>
        </p:blipFill>
        <p:spPr>
          <a:xfrm>
            <a:off x="163672" y="2276872"/>
            <a:ext cx="8766046" cy="3760299"/>
          </a:xfrm>
          <a:prstGeom prst="rect">
            <a:avLst/>
          </a:prstGeom>
        </p:spPr>
      </p:pic>
      <p:sp>
        <p:nvSpPr>
          <p:cNvPr id="16" name="10 Rectángulo"/>
          <p:cNvSpPr/>
          <p:nvPr/>
        </p:nvSpPr>
        <p:spPr>
          <a:xfrm>
            <a:off x="179512" y="940366"/>
            <a:ext cx="8750206" cy="1369606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¿Diversidad?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anose="020B0502020202020204" pitchFamily="34" typeface="Century Gothic"/>
              </a:rPr>
              <a:t>In 1984, 37 percent of computer science majors were women, but by 2014 that number had dropped to </a:t>
            </a:r>
            <a:r>
              <a:rPr dirty="0" lang="en-US">
                <a:solidFill>
                  <a:srgbClr val="FF0000"/>
                </a:solidFill>
                <a:latin charset="0" panose="020B0502020202020204" pitchFamily="34" typeface="Century Gothic"/>
              </a:rPr>
              <a:t>18</a:t>
            </a:r>
            <a:r>
              <a:rPr dirty="0" lang="en-US">
                <a:latin charset="0" panose="020B0502020202020204" pitchFamily="34" typeface="Century Gothic"/>
              </a:rPr>
              <a:t> </a:t>
            </a:r>
            <a:r>
              <a:rPr dirty="0" lang="en-US" smtClean="0">
                <a:latin charset="0" panose="020B0502020202020204" pitchFamily="34" typeface="Century Gothic"/>
              </a:rPr>
              <a:t>percent.</a:t>
            </a:r>
            <a:endParaRPr altLang="es-MX" dirty="0" i="1" lang="es-MX" smtClean="0" sz="1100">
              <a:solidFill>
                <a:srgbClr val="C00000"/>
              </a:solidFill>
              <a:latin charset="0" panose="020B0502020202020204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444994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236988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¿Diversidad?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Leading ML researchers: 12%</a:t>
            </a:r>
          </a:p>
          <a:p>
            <a:pPr algn="just">
              <a:buFont charset="0" pitchFamily="34" typeface="Arial"/>
              <a:buChar char="•"/>
            </a:pP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Google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technical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roles: 21%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Facebook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technical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roles: 22%</a:t>
            </a: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sp>
        <p:nvSpPr>
          <p:cNvPr id="16" name="10 Rectángulo"/>
          <p:cNvSpPr/>
          <p:nvPr/>
        </p:nvSpPr>
        <p:spPr>
          <a:xfrm>
            <a:off x="179512" y="3567689"/>
            <a:ext cx="8750206" cy="126188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Otros problemas…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Sexismo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coso, misoginia,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mansplaining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discriminación…</a:t>
            </a: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71133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10 Rectángulo"/>
          <p:cNvSpPr/>
          <p:nvPr/>
        </p:nvSpPr>
        <p:spPr>
          <a:xfrm>
            <a:off x="179512" y="940366"/>
            <a:ext cx="8750206" cy="92333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 algn="ctr"/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Breve introducción a Python 3</a:t>
            </a:r>
          </a:p>
          <a:p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8" y="1526958"/>
            <a:ext cx="5072112" cy="38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465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4" l="2941" r="2561" t="21361"/>
          <a:stretch/>
        </p:blipFill>
        <p:spPr>
          <a:xfrm>
            <a:off x="234134" y="2852936"/>
            <a:ext cx="8640961" cy="2350091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52486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¿Qué es Data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Mining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De acuerdo 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Fayyad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et al. (1996), es un paso </a:t>
            </a:r>
            <a:r>
              <a:rPr altLang="es-MX" dirty="0" lang="es-MX" smtClean="0">
                <a:solidFill>
                  <a:schemeClr val="accent2"/>
                </a:solidFill>
                <a:latin charset="0" pitchFamily="34" typeface="Century Gothic"/>
                <a:cs charset="0" pitchFamily="34" typeface="Arial"/>
              </a:rPr>
              <a:t>esencial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del proceso KDD 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Knowledge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Discovery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Databases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).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KDD se refiere al proceso general de descubrimiento de conocimientos útiles a partir de los datos.</a:t>
            </a: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Data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Mining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es la aplicación de algoritmos específicos para la extracción de patrones a partir de los datos.</a:t>
            </a: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173156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258532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Python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Primera versión publicada en 1991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Es considerado como la </a:t>
            </a:r>
            <a:r>
              <a:rPr altLang="es-MX" dirty="0" i="1" lang="es-MX" smtClean="0">
                <a:latin charset="0" pitchFamily="34" typeface="Century Gothic"/>
                <a:cs charset="0" pitchFamily="34" typeface="Arial"/>
              </a:rPr>
              <a:t>‘</a:t>
            </a:r>
            <a:r>
              <a:rPr altLang="es-MX" dirty="0" err="1" i="1" lang="es-MX" smtClean="0">
                <a:latin charset="0" pitchFamily="34" typeface="Century Gothic"/>
                <a:cs charset="0" pitchFamily="34" typeface="Arial"/>
              </a:rPr>
              <a:t>lingua</a:t>
            </a:r>
            <a:r>
              <a:rPr altLang="es-MX" dirty="0" i="1" lang="es-MX" smtClean="0">
                <a:latin charset="0" pitchFamily="34" typeface="Century Gothic"/>
                <a:cs charset="0" pitchFamily="34" typeface="Arial"/>
              </a:rPr>
              <a:t> franca’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en AI/ML (Deep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Anaconda (3.6)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12594" l="7939" r="9046" t="21454"/>
          <a:stretch/>
        </p:blipFill>
        <p:spPr>
          <a:xfrm>
            <a:off x="0" y="2986638"/>
            <a:ext cx="914400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9108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258532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Python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Monty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Python: grupo cómico británico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BBC, 1969).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9" y="2044100"/>
            <a:ext cx="2711570" cy="38012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913" y="2044100"/>
            <a:ext cx="2808312" cy="38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502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20142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Sugerencia: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IPython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+ VS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Code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Escribir código en Visual Studio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+ Python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Extension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Ejecutar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código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VSCode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o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bien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IPython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(interactive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command-line terminal for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Python)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&gt;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ipython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b="1" dirty="0" i="1" lang="es-MX">
                <a:latin charset="0" pitchFamily="34" typeface="Century Gothic"/>
                <a:cs charset="0" pitchFamily="34" typeface="Arial"/>
              </a:rPr>
              <a:t>In [1]: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Hello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world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")</a:t>
            </a: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Hello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world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16240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548680"/>
            <a:ext cx="8750206" cy="566308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Jupyter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/Notebooks?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24 Agosto 2018 @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JupyterCon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2018 (144 diapositivas)…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Cuidado al subir notebooks al NEXUS, parece que no se pueden descargar después y por lo tanto no se pueden evaluar.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37204" l="17347" r="14580" t="11609"/>
          <a:stretch/>
        </p:blipFill>
        <p:spPr>
          <a:xfrm>
            <a:off x="179512" y="1554040"/>
            <a:ext cx="4055085" cy="3598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b="14563" l="17901" r="9600" t="8657"/>
          <a:stretch/>
        </p:blipFill>
        <p:spPr>
          <a:xfrm>
            <a:off x="4579314" y="1554040"/>
            <a:ext cx="4350403" cy="36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5061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047536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Tabs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/espacios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Indentación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delimita bloques de código. Python se caracteriza por el uso de espacios y/o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tabs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for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i in [1, 2, 3, 4, 5]: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(i)</a:t>
            </a: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("fin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")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for i in [1, 2, 3, 4, 5]: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("i: ",i) 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	for j in [1, 2, 3, 4, 5]: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("\t", "j: ", j)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("\n")</a:t>
            </a: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("fin")</a:t>
            </a:r>
          </a:p>
          <a:p>
            <a:pPr algn="just"/>
            <a:endParaRPr altLang="es-MX" dirty="0" lang="es-MX" sz="160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446965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10854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Tabs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/espacios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z="160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for i in [1, 2, 3, 4, 5]: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("i: ",i) 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	for j in [1, 2, 3, 4, 5]: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("\t", "j: ", j)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("\t","\t","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i+j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: ",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i+j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("\n")</a:t>
            </a: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("fin")</a:t>
            </a: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855437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52431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Tabs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/espacios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Los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tabs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/espacios se ignoran dentro de paréntesis 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brackets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calculo_largo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= (1 + 2 + 3 + 4 + 5 + 6 + 7 + 8 + 9 + 10 + 11 + 12 +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13 + 14 + 15 + 16 + 17 + 18 + 19 + 20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lista_listas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= [[1, 2, 3], [4, 5, 6], [7, 8, 9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]]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lista_listas_facil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	[ [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1, 2, 3],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  [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4, 5, 6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],</a:t>
            </a: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  [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7, 8, 9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 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4608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07831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Cadenas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Las cadenas van dentro de comillas dobles o sencillas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type("cadena")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type('cadena')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"Esta 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es una cadena '''' "</a:t>
            </a:r>
          </a:p>
          <a:p>
            <a:r>
              <a:rPr altLang="es-ES" dirty="0" lang="es-ES">
                <a:latin charset="0" pitchFamily="34" typeface="Century Gothic"/>
                <a:cs charset="0" pitchFamily="34" typeface="Arial"/>
              </a:rPr>
              <a:t>'Esta es una cadena """" '</a:t>
            </a:r>
            <a:endParaRPr altLang="es-ES" dirty="0" lang="es-ES" smtClean="0">
              <a:latin charset="0" pitchFamily="34" typeface="Century Gothic"/>
              <a:cs charset="0" pitchFamily="34" typeface="Arial"/>
            </a:endParaRPr>
          </a:p>
          <a:p>
            <a:endParaRPr altLang="es-ES" dirty="0" lang="es-ES" smtClean="0">
              <a:latin charset="0" pitchFamily="34" typeface="Century Gothic"/>
              <a:cs charset="0" pitchFamily="34" typeface="Arial"/>
            </a:endParaRPr>
          </a:p>
          <a:p>
            <a:endParaRPr altLang="es-ES" dirty="0" lang="es-ES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ES" dirty="0" err="1" lang="es-ES" smtClean="0">
                <a:latin charset="0" pitchFamily="34" typeface="Century Gothic"/>
                <a:cs charset="0" pitchFamily="34" typeface="Arial"/>
              </a:rPr>
              <a:t>Blackslashes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 para caracteres especiales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ES" dirty="0" lang="es-ES" smtClean="0">
              <a:latin charset="0" pitchFamily="34" typeface="Century Gothic"/>
              <a:cs charset="0" pitchFamily="34" typeface="Arial"/>
            </a:endParaRPr>
          </a:p>
          <a:p>
            <a:r>
              <a:rPr altLang="es-ES" dirty="0" lang="es-ES">
                <a:latin charset="0" pitchFamily="34" typeface="Century Gothic"/>
                <a:cs charset="0" pitchFamily="34" typeface="Arial"/>
              </a:rPr>
              <a:t>print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("hola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")</a:t>
            </a:r>
          </a:p>
          <a:p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("\</a:t>
            </a:r>
            <a:r>
              <a:rPr altLang="es-ES" dirty="0" err="1" lang="es-ES">
                <a:latin charset="0" pitchFamily="34" typeface="Century Gothic"/>
                <a:cs charset="0" pitchFamily="34" typeface="Arial"/>
              </a:rPr>
              <a:t>t","hola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")</a:t>
            </a:r>
          </a:p>
          <a:p>
            <a:endParaRPr altLang="es-ES" dirty="0" lang="es-ES">
              <a:latin charset="0" pitchFamily="34" typeface="Century Gothic"/>
              <a:cs charset="0" pitchFamily="34" typeface="Arial"/>
            </a:endParaRPr>
          </a:p>
          <a:p>
            <a:r>
              <a:rPr altLang="es-ES" dirty="0" lang="es-ES">
                <a:latin charset="0" pitchFamily="34" typeface="Century Gothic"/>
                <a:cs charset="0" pitchFamily="34" typeface="Arial"/>
              </a:rPr>
              <a:t>print(r"\</a:t>
            </a:r>
            <a:r>
              <a:rPr altLang="es-ES" dirty="0" err="1" lang="es-ES">
                <a:latin charset="0" pitchFamily="34" typeface="Century Gothic"/>
                <a:cs charset="0" pitchFamily="34" typeface="Arial"/>
              </a:rPr>
              <a:t>t","hola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")			#</a:t>
            </a:r>
            <a:r>
              <a:rPr altLang="es-ES" dirty="0" err="1" lang="es-ES" smtClean="0">
                <a:latin charset="0" pitchFamily="34" typeface="Century Gothic"/>
                <a:cs charset="0" pitchFamily="34" typeface="Arial"/>
              </a:rPr>
              <a:t>raw</a:t>
            </a:r>
            <a:endParaRPr altLang="es-ES" dirty="0" lang="es-E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534107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13932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Cadenas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Comillas triples para cadenas en varias líneas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cadena_grande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"""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 esto</a:t>
            </a:r>
          </a:p>
          <a:p>
            <a:r>
              <a:rPr altLang="es-ES" dirty="0" lang="es-ES">
                <a:latin charset="0" pitchFamily="34" typeface="Century Gothic"/>
                <a:cs charset="0" pitchFamily="34" typeface="Arial"/>
              </a:rPr>
              <a:t>	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		es</a:t>
            </a:r>
          </a:p>
          <a:p>
            <a:r>
              <a:rPr altLang="es-ES" dirty="0" lang="es-ES">
                <a:latin charset="0" pitchFamily="34" typeface="Century Gothic"/>
                <a:cs charset="0" pitchFamily="34" typeface="Arial"/>
              </a:rPr>
              <a:t>	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		   una</a:t>
            </a:r>
          </a:p>
          <a:p>
            <a:r>
              <a:rPr altLang="es-ES" dirty="0" lang="es-ES">
                <a:latin charset="0" pitchFamily="34" typeface="Century Gothic"/>
                <a:cs charset="0" pitchFamily="34" typeface="Arial"/>
              </a:rPr>
              <a:t>	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			</a:t>
            </a:r>
            <a:r>
              <a:rPr altLang="es-ES" dirty="0" err="1" lang="es-ES" smtClean="0">
                <a:latin charset="0" pitchFamily="34" typeface="Century Gothic"/>
                <a:cs charset="0" pitchFamily="34" typeface="Arial"/>
              </a:rPr>
              <a:t>cadenaaa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 """</a:t>
            </a:r>
            <a:endParaRPr altLang="es-ES" dirty="0" lang="es-ES" smtClean="0">
              <a:latin charset="0" pitchFamily="34" typeface="Century Gothic"/>
              <a:cs charset="0" pitchFamily="34" typeface="Arial"/>
            </a:endParaRPr>
          </a:p>
          <a:p>
            <a:endParaRPr altLang="es-ES" dirty="0" lang="es-ES">
              <a:latin charset="0" pitchFamily="34" typeface="Century Gothic"/>
              <a:cs charset="0" pitchFamily="34" typeface="Arial"/>
            </a:endParaRPr>
          </a:p>
          <a:p>
            <a:r>
              <a:rPr altLang="es-ES" dirty="0" err="1" lang="es-ES" smtClean="0">
                <a:latin charset="0" pitchFamily="34" typeface="Century Gothic"/>
                <a:cs charset="0" pitchFamily="34" typeface="Arial"/>
              </a:rPr>
              <a:t>cadena_grande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01875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52431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Listas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Probablemente el tipo de dato más “fundamental” en Python es la lista.</a:t>
            </a:r>
          </a:p>
          <a:p>
            <a:pPr algn="just"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Una lista es un conjunto ordenado dentro de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brackets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algn="just"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ista_vacia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[]</a:t>
            </a: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ista_vacia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lista_vacia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ista_enteros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[1, 2,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3,4,5,6,7,8,9]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lista_diversa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= ["cadena", 0.1, True]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type("cadena")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(0.1)</a:t>
            </a: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(True)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722940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80186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¿Qué es Data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Mining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KDD proviene de la intersección de los campos de machine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reconocimiento de patrones, bases de datos, estadística, inteligencia artificial, sistemas expertos, visualización de datos 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high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-performance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computing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 [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Fayyad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et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al.,1996]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“</a:t>
            </a:r>
            <a:r>
              <a:rPr dirty="0" lang="en-US" smtClean="0"/>
              <a:t>KDD </a:t>
            </a:r>
            <a:r>
              <a:rPr dirty="0" lang="en-US"/>
              <a:t>focuses on the overall process of </a:t>
            </a:r>
            <a:r>
              <a:rPr dirty="0" lang="en-US">
                <a:solidFill>
                  <a:schemeClr val="accent2"/>
                </a:solidFill>
              </a:rPr>
              <a:t>knowledge discovery from data</a:t>
            </a:r>
            <a:r>
              <a:rPr dirty="0" lang="en-US"/>
              <a:t>, including how the data are stored and accessed, how </a:t>
            </a:r>
            <a:r>
              <a:rPr dirty="0" lang="en-US">
                <a:solidFill>
                  <a:schemeClr val="accent2"/>
                </a:solidFill>
              </a:rPr>
              <a:t>algorithms can be scaled to massive data sets </a:t>
            </a:r>
            <a:r>
              <a:rPr dirty="0" lang="en-US"/>
              <a:t>and still run efficiently, how results can be interpreted and </a:t>
            </a:r>
            <a:r>
              <a:rPr dirty="0" lang="en-US">
                <a:solidFill>
                  <a:schemeClr val="accent2"/>
                </a:solidFill>
              </a:rPr>
              <a:t>visualized</a:t>
            </a:r>
            <a:r>
              <a:rPr dirty="0" lang="en-US"/>
              <a:t>, and how the overall man-machine interaction can usefully be modeled and </a:t>
            </a:r>
            <a:r>
              <a:rPr dirty="0" lang="en-US" smtClean="0"/>
              <a:t>supported.”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 indent="-285750" marL="285750">
              <a:buFont charset="0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Machine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Learning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creating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and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using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models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that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are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learned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from data.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other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contexts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this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might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be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called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predictive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modeling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solidFill>
                  <a:srgbClr val="FF0000"/>
                </a:solidFill>
                <a:latin charset="0" pitchFamily="34" typeface="Century Gothic"/>
                <a:cs charset="0" pitchFamily="34" typeface="Arial"/>
              </a:rPr>
              <a:t>data </a:t>
            </a:r>
            <a:r>
              <a:rPr altLang="es-MX" dirty="0" err="1" lang="es-MX" smtClean="0">
                <a:solidFill>
                  <a:srgbClr val="FF0000"/>
                </a:solidFill>
                <a:latin charset="0" pitchFamily="34" typeface="Century Gothic"/>
                <a:cs charset="0" pitchFamily="34" typeface="Arial"/>
              </a:rPr>
              <a:t>mining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 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Grus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2015]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64710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Listas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lista_listas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[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lista_enteros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lista_diversa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lista_vacia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]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lista_listas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lista_listas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lista_listas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sum(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lista_enteros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elemento N de una lista se obtiene mediante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brackets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 diferencia de otros lenguajes, la indexación empieza en cero.</a:t>
            </a:r>
          </a:p>
          <a:p>
            <a:pPr algn="just"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lista_listas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[0]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lista_listas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[0][2]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lista_enteros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[-1]			#último elemento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lista_enteros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[-2]			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405713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Listas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lista_enteros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[0:3]		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#desde el índice 0 hasta el 3: [0,3)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lista_enteros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[:3]			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lista_enteros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[3:]			#[3,fin]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lista_enteros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[2:6]		# [2,6)</a:t>
            </a: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lista_enteros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[-3:]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lista_enteros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[:]</a:t>
            </a:r>
          </a:p>
          <a:p>
            <a:pPr algn="just"/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ista_enteros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[1:-1]</a:t>
            </a: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lista_enteros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0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lista_enteros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0290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07831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Listas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Métodos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extend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append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x=[1,2,3]</a:t>
            </a: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x.extend([4,5,6])			#iterativo</a:t>
            </a: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x.extend([7])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x=[1,2,3]+[4,5,6]</a:t>
            </a: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x=[1,2,3]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x.append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([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4,5,6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])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x.append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(7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)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195234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69331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Listas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Unpack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de variables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x, y = [1, 2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[1,2,3]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>
                <a:latin charset="0" pitchFamily="34" typeface="Century Gothic"/>
                <a:cs charset="0" pitchFamily="34" typeface="Arial"/>
              </a:rPr>
              <a:t>_, y = [1, 2] 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95815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Tuplas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Son los primos inmutables de las listas.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Van entre paréntesis o sin nada!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Más rápidas que las listas.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ista = [1,2]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lista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(lista)</a:t>
            </a: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tupla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(1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2)</a:t>
            </a: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tupla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(tupla)</a:t>
            </a: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tupla2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</a:t>
            </a: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tupla2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(tupla2)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98881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41632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Tuplas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ista[1]=3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lista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upla[1]=3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tupla.append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(4)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387074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13932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Excepciones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(0/0)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try: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print (0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/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0)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except: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print (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"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no se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puede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dividir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entre cero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"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40860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52431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Funciones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doble(x):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"""aquí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ponemos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lo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que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hace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función """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x*2 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type (doble)</a:t>
            </a: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doble(10)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364790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52431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Funciones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First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class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citizens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se pueden asignar a variables y pasar a funciones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aplicar_funcion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(f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"""llama a la función f con argumento 10"""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f(10)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aplicar_funcion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doble2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doble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		# la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función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se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trata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como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si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fuera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una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variable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(doble2)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x 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aplicar_funcion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(doble2)	#se le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pasa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a la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función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otra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función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08878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Funciones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Lambdas: funciones cortas anónimas que pueden tomar cualquier número de argumentos, pero solo pueden tener una expresión.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lamda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argumentos: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expresion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pt-BR" dirty="0" lang="pt-BR" smtClean="0">
                <a:latin charset="0" pitchFamily="34" typeface="Century Gothic"/>
                <a:cs charset="0" pitchFamily="34" typeface="Arial"/>
              </a:rPr>
              <a:t>z </a:t>
            </a:r>
            <a:r>
              <a:rPr altLang="pt-BR" dirty="0" lang="pt-BR">
                <a:latin charset="0" pitchFamily="34" typeface="Century Gothic"/>
                <a:cs charset="0" pitchFamily="34" typeface="Arial"/>
              </a:rPr>
              <a:t>= lambda a : a + </a:t>
            </a:r>
            <a:r>
              <a:rPr altLang="pt-BR" dirty="0" lang="pt-BR" smtClean="0">
                <a:latin charset="0" pitchFamily="34" typeface="Century Gothic"/>
                <a:cs charset="0" pitchFamily="34" typeface="Arial"/>
              </a:rPr>
              <a:t>10</a:t>
            </a:r>
          </a:p>
          <a:p>
            <a:r>
              <a:rPr altLang="pt-BR" dirty="0" lang="pt-BR">
                <a:latin charset="0" pitchFamily="34" typeface="Century Gothic"/>
                <a:cs charset="0" pitchFamily="34" typeface="Arial"/>
              </a:rPr>
              <a:t>t</a:t>
            </a:r>
            <a:r>
              <a:rPr altLang="pt-BR" dirty="0" lang="pt-BR" smtClean="0">
                <a:latin charset="0" pitchFamily="34" typeface="Century Gothic"/>
                <a:cs charset="0" pitchFamily="34" typeface="Arial"/>
              </a:rPr>
              <a:t>ype(z)</a:t>
            </a:r>
          </a:p>
          <a:p>
            <a:r>
              <a:rPr altLang="pt-BR" dirty="0" lang="pt-BR" smtClean="0">
                <a:latin charset="0" pitchFamily="34" typeface="Century Gothic"/>
                <a:cs charset="0" pitchFamily="34" typeface="Arial"/>
              </a:rPr>
              <a:t>print(z(10))</a:t>
            </a:r>
          </a:p>
          <a:p>
            <a:endParaRPr altLang="pt-BR" dirty="0" lang="pt-BR">
              <a:latin charset="0" pitchFamily="34" typeface="Century Gothic"/>
              <a:cs charset="0" pitchFamily="34" typeface="Arial"/>
            </a:endParaRPr>
          </a:p>
          <a:p>
            <a:r>
              <a:rPr altLang="pt-BR" dirty="0" lang="pt-BR" smtClean="0">
                <a:latin charset="0" pitchFamily="34" typeface="Century Gothic"/>
                <a:cs charset="0" pitchFamily="34" typeface="Arial"/>
              </a:rPr>
              <a:t>z </a:t>
            </a:r>
            <a:r>
              <a:rPr altLang="pt-BR" dirty="0" lang="pt-BR">
                <a:latin charset="0" pitchFamily="34" typeface="Century Gothic"/>
                <a:cs charset="0" pitchFamily="34" typeface="Arial"/>
              </a:rPr>
              <a:t>= lambda a, b, c : a + b + c</a:t>
            </a:r>
          </a:p>
          <a:p>
            <a:r>
              <a:rPr altLang="pt-BR" dirty="0" lang="pt-BR" smtClean="0">
                <a:latin charset="0" pitchFamily="34" typeface="Century Gothic"/>
                <a:cs charset="0" pitchFamily="34" typeface="Arial"/>
              </a:rPr>
              <a:t>print(z(5</a:t>
            </a:r>
            <a:r>
              <a:rPr altLang="pt-BR" dirty="0" lang="pt-BR">
                <a:latin charset="0" pitchFamily="34" typeface="Century Gothic"/>
                <a:cs charset="0" pitchFamily="34" typeface="Arial"/>
              </a:rPr>
              <a:t>, 6, 2))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y 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aplicar_funcion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(lambda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x: x +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1000) 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847067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693866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¿Actualidad?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Data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Science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the study of the generalizable extraction of knowledge</a:t>
            </a:r>
          </a:p>
          <a:p>
            <a:pPr algn="just"/>
            <a:r>
              <a:rPr dirty="0" lang="en-US">
                <a:latin charset="0" pitchFamily="34" typeface="Century Gothic"/>
                <a:cs charset="0" pitchFamily="34" typeface="Arial"/>
              </a:rPr>
              <a:t>from data [Dhar,2013]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Big Data: </a:t>
            </a:r>
          </a:p>
          <a:p>
            <a:pPr algn="just" indent="-285750" lvl="1" marL="742950">
              <a:buFontTx/>
              <a:buChar char="-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3V 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Volume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Velocity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err="1" lang="es-MX" smtClean="0">
                <a:solidFill>
                  <a:schemeClr val="accent2"/>
                </a:solidFill>
                <a:latin charset="0" pitchFamily="34" typeface="Century Gothic"/>
                <a:cs charset="0" pitchFamily="34" typeface="Arial"/>
              </a:rPr>
              <a:t>Variety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  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Laney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2001]</a:t>
            </a:r>
          </a:p>
          <a:p>
            <a:pPr algn="just" indent="-285750" lvl="1" marL="742950">
              <a:buFontTx/>
              <a:buChar char="-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vs BD relacionales 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Jacobs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2009]</a:t>
            </a:r>
          </a:p>
          <a:p>
            <a:pPr algn="just" indent="-285750" lvl="1" marL="742950">
              <a:buFontTx/>
              <a:buChar char="-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SIGKDD: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Association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for Computing Machinery's (ACM) Special Interest Group (SIG) on Knowledge Discovery and Data Mining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algn="just" lvl="1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 lvl="1"/>
            <a:r>
              <a:rPr altLang="es-MX" dirty="0" lang="es-MX" smtClean="0">
                <a:cs charset="0" pitchFamily="34" typeface="Arial"/>
              </a:rPr>
              <a:t>“SIGKDD: </a:t>
            </a:r>
            <a:r>
              <a:rPr altLang="es-MX" dirty="0" err="1" lang="es-MX" smtClean="0">
                <a:cs charset="0" pitchFamily="34" typeface="Arial"/>
              </a:rPr>
              <a:t>The</a:t>
            </a:r>
            <a:r>
              <a:rPr altLang="es-MX" dirty="0" lang="es-MX" smtClean="0">
                <a:cs charset="0" pitchFamily="34" typeface="Arial"/>
              </a:rPr>
              <a:t> </a:t>
            </a:r>
            <a:r>
              <a:rPr altLang="es-MX" dirty="0" err="1" lang="es-MX" smtClean="0">
                <a:cs charset="0" pitchFamily="34" typeface="Arial"/>
              </a:rPr>
              <a:t>community</a:t>
            </a:r>
            <a:r>
              <a:rPr altLang="es-MX" dirty="0" lang="es-MX" smtClean="0">
                <a:cs charset="0" pitchFamily="34" typeface="Arial"/>
              </a:rPr>
              <a:t> for </a:t>
            </a:r>
            <a:r>
              <a:rPr altLang="es-MX" dirty="0" lang="es-MX" smtClean="0">
                <a:solidFill>
                  <a:schemeClr val="accent2"/>
                </a:solidFill>
                <a:cs charset="0" pitchFamily="34" typeface="Arial"/>
              </a:rPr>
              <a:t>data </a:t>
            </a:r>
            <a:r>
              <a:rPr altLang="es-MX" dirty="0" err="1" lang="es-MX" smtClean="0">
                <a:solidFill>
                  <a:schemeClr val="accent2"/>
                </a:solidFill>
                <a:cs charset="0" pitchFamily="34" typeface="Arial"/>
              </a:rPr>
              <a:t>mining</a:t>
            </a:r>
            <a:r>
              <a:rPr altLang="es-MX" dirty="0" lang="es-MX" smtClean="0">
                <a:solidFill>
                  <a:schemeClr val="accent2"/>
                </a:solidFill>
                <a:cs charset="0" pitchFamily="34" typeface="Arial"/>
              </a:rPr>
              <a:t>, data </a:t>
            </a:r>
            <a:r>
              <a:rPr altLang="es-MX" dirty="0" err="1" lang="es-MX" smtClean="0">
                <a:solidFill>
                  <a:schemeClr val="accent2"/>
                </a:solidFill>
                <a:cs charset="0" pitchFamily="34" typeface="Arial"/>
              </a:rPr>
              <a:t>science</a:t>
            </a:r>
            <a:r>
              <a:rPr altLang="es-MX" dirty="0" lang="es-MX" smtClean="0">
                <a:solidFill>
                  <a:schemeClr val="accent2"/>
                </a:solidFill>
                <a:cs charset="0" pitchFamily="34" typeface="Arial"/>
              </a:rPr>
              <a:t> and </a:t>
            </a:r>
            <a:r>
              <a:rPr altLang="es-MX" dirty="0" err="1" lang="es-MX" smtClean="0">
                <a:solidFill>
                  <a:schemeClr val="accent2"/>
                </a:solidFill>
                <a:cs charset="0" pitchFamily="34" typeface="Arial"/>
              </a:rPr>
              <a:t>analytics</a:t>
            </a:r>
            <a:r>
              <a:rPr altLang="es-MX" dirty="0" lang="es-MX" smtClean="0">
                <a:cs charset="0" pitchFamily="34" typeface="Arial"/>
              </a:rPr>
              <a:t>”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64747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52431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Funciones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mensaje_default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mensaje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=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"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mensaje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por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default"):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print 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mensaje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m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ensaje_default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("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hola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")</a:t>
            </a: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m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ensaje_default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() 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resta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(a=0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b=0):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a - b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print(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resta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(10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5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print(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resta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(b=5))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26427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Tuplas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y Funciones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def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suma_producto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(x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y):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return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(x + y),(x * y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sp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suma_producto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(2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3)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sp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ype(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[0]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[1]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s, p 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suma_producto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(2,3)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type(s)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type(p)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x, y = 1, 2 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x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y = y,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x			#swap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2779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203132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Valores booleanos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 = 1 &lt;2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y = 1 &gt;2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z = True==False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95736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230832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None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(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null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None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 ==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None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None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426232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63231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False, </a:t>
            </a:r>
            <a:r>
              <a:rPr altLang="es-MX" b="1" dirty="0" err="1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ot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not False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ot None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ot [] 	#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lista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vacía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() 	#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tupla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vacía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not {} 	#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diccionario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vacío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''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""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not set() 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not 0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not 0.0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True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0.1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not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' '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n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[1]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Esto posibilita usar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para probar listas, diccionarios 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tuplas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vacíos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671049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Or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False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True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True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False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False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False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True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True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2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1		# ??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y		#si x es falso entonces y, si x es verdadero entonces x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Ejemplo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None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0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92635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And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False and True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True and False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False and False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True and True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 and 2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 and 1		# ??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and y		#si x es falso entonces x, si x es verdadero entonces y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 and 2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2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985499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And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Ejemplo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: traer primer carácter de la cadena, si es nulo, poner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nulo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='cadena'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s='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'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if s: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primer_char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s[0]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else: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primer_char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''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rimer_char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Más fácil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primer_char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s and s[0]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666899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52431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All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,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Any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All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regresa True si en una lista todos los elementos no son falsos.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Any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regresa True si en una lista al menos un elemento es considerado verdadero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all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 [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True, 1,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{3}] )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all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 [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True, 1,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{}] ) 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any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 [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True, 1,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{}] ) 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all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 [] )			#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dentro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de la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lista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no hay ‘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falsos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’ 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any( [] ) 		#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dentro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de la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lista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no hay ‘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verdaderos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’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509010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97031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If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x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=1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if x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&gt;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1: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mensaje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'x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mayor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que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uno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'</a:t>
            </a: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elif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x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&lt;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1: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mensaje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'x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menor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que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uno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'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else: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mensaje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'x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es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uno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'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x=1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mensaje =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'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menor que uno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'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x&lt;1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else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'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mayor o igual que uno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'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054721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181588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Actualidad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b="12594" l="7939" r="10153" t="21454"/>
          <a:stretch/>
        </p:blipFill>
        <p:spPr>
          <a:xfrm>
            <a:off x="0" y="1340768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9666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203132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While</a:t>
            </a:r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x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0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while x &lt; 10: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print (x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'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menor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que 10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'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x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+= 1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496609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97031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For in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for x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range(10):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print (x, '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es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menor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que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10')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for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range(0,100,10):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print (x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'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menor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que 100')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cadena=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'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hola mundo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'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for x 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cadena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print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('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', x)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989234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286232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Continue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, Break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for x in range(10):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if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 == 3: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continue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#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seguir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con la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próxima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iteración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if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 == 5: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break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#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salir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de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todo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el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ciclo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print(x)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558984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Diccionarios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Asocia valores con llaves usando </a:t>
            </a:r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: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Las llaves son inmutables -&gt; no listas.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{ }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diccionario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{} 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(diccionario)</a:t>
            </a: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ES" dirty="0" lang="es-ES">
                <a:latin charset="0" pitchFamily="34" typeface="Century Gothic"/>
                <a:cs charset="0" pitchFamily="34" typeface="Arial"/>
              </a:rPr>
              <a:t>calificaciones = { "José" : 80, "Tomás" : 95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}</a:t>
            </a:r>
          </a:p>
          <a:p>
            <a:endParaRPr altLang="es-ES" dirty="0" lang="es-ES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calificaciones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["José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"]</a:t>
            </a: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calificaciones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["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Juan"]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"José" in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calificaciones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"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Juan"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calificaciones</a:t>
            </a:r>
            <a:endParaRPr dirty="0" lang="en-US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12951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Diccionarios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alificaciones.get("José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")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calificaciones.get("Juan")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calificaciones.get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Juan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"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,0)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calificaciones["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José"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]=99</a:t>
            </a:r>
            <a:endParaRPr altLang="es-ES" dirty="0" lang="es-E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ES" dirty="0" lang="es-ES">
                <a:latin charset="0" pitchFamily="34" typeface="Century Gothic"/>
                <a:cs charset="0" pitchFamily="34" typeface="Arial"/>
              </a:rPr>
              <a:t>calificaciones["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Juan" ]=100</a:t>
            </a:r>
          </a:p>
          <a:p>
            <a:r>
              <a:rPr altLang="es-ES" dirty="0" err="1" lang="es-ES" smtClean="0">
                <a:latin charset="0" pitchFamily="34" typeface="Century Gothic"/>
                <a:cs charset="0" pitchFamily="34" typeface="Arial"/>
              </a:rPr>
              <a:t>len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(calificaciones)</a:t>
            </a:r>
          </a:p>
          <a:p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calificaciones</a:t>
            </a:r>
            <a:endParaRPr altLang="es-ES" dirty="0" lang="es-E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94786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07831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Diccionarios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Se pueden usar diccionarios como una forma sencilla de representar datos estructurados.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tweet = {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"usuario"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: "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jgodinez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",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"texto"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: "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Python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ftw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!",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"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retweet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"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: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100,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"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hashtags" :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["#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DataScience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"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"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DataMining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"]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}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(tweet)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weet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tweet.get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("hashtags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")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tweet.get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("hashtags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"))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127356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258532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Diccionarios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tweet.keys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weet.values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tweet.items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"usuario"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in tweet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96878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286232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Diccionarios Ejercicio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Contar letras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documento='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En 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un agujero en el suelo, vivía un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_____. 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No un agujero húmedo, sucio, repugnante, con restos de gusanos y olor a fango, ni tampoco un agujero seco, desnudo y arenoso, sin nada en que sentarse o que comer: era un 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agujero-_____, </a:t>
            </a:r>
            <a:r>
              <a:rPr altLang="es-ES" dirty="0" lang="es-ES">
                <a:latin charset="0" pitchFamily="34" typeface="Century Gothic"/>
                <a:cs charset="0" pitchFamily="34" typeface="Arial"/>
              </a:rPr>
              <a:t>y eso significa comodidad</a:t>
            </a:r>
            <a:r>
              <a:rPr altLang="es-ES" dirty="0" lang="es-ES" smtClean="0">
                <a:latin charset="0" pitchFamily="34" typeface="Century Gothic"/>
                <a:cs charset="0" pitchFamily="34" typeface="Arial"/>
              </a:rPr>
              <a:t>.'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849951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97031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Diccionarios Ejercicio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Opción 1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{}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documento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if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+= 1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else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1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97950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69331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Diccionarios Ejercicio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Opción 2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conteo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= {}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f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documento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try: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+= 1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except: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1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88078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181588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Actualidad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11609" l="7939" r="9600" t="22439"/>
          <a:stretch/>
        </p:blipFill>
        <p:spPr>
          <a:xfrm>
            <a:off x="0" y="1412776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3454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97031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Diccionarios Ejercicio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Opción 3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{}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documento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conteo_anterior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conteo.get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(letra,0)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conteo[letra]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conteo_anterior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+ 1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42847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97031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Importar Módulos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from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matplotlib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pyplot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as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plt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años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[1950, 1960, 1970, 1980, 1990, 2000, 2010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pib</a:t>
            </a:r>
            <a:r>
              <a:rPr altLang="pl-PL" dirty="0" lang="pl-PL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pl-PL" dirty="0" lang="pl-PL">
                <a:latin charset="0" pitchFamily="34" typeface="Century Gothic"/>
                <a:cs charset="0" pitchFamily="34" typeface="Arial"/>
              </a:rPr>
              <a:t>= [300.2, 543.3, 1075.9, 2862.5, 5979.6, 10289.7, 14958.3</a:t>
            </a:r>
            <a:r>
              <a:rPr altLang="pl-PL" dirty="0" lang="pl-PL" smtClean="0">
                <a:latin charset="0" pitchFamily="34" typeface="Century Gothic"/>
                <a:cs charset="0" pitchFamily="34" typeface="Arial"/>
              </a:rPr>
              <a:t>]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plt.plot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años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pib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, color='blue', marker='o',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linestyle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='solid')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plt.title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('PIB'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plt.ylabel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('Miles de Millones')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plt.xlabel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('Año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')</a:t>
            </a:r>
          </a:p>
          <a:p>
            <a:pPr algn="just"/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plt.show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118880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Diccionarios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efaultdict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al consultar una llave que no está en el diccionario, se agregará un valor de acuerdo a la función especificada.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from collections import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defaultdict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defaultdict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int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			#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int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() = 0 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(conteo)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Ejemplo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de contar letras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for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documento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[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letra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+= 1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826194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07831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Counter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Counter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convierte una secuencia de valores en un objeto semejante 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defaultdict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from collections import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Counter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c = Counter([0, 1, 2, 0, 0, 0, 1])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(c)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Ejemplo de contar letras:</a:t>
            </a: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c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onteo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Counter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(documento)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550371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13932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Dir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() ,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Counter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: método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most_common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(conteo)				#regresa atributos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conteo.most_common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(10)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conteo.most_common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(10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conteo.most_common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(10)[0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conteo.most_common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(10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)[0][1]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for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, y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conteo.most_common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(10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print 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x,y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89784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Sets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Set es una colección de elementos sin repetir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s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set()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s.add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(1)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	# {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1 }</a:t>
            </a: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s.add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(2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	#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{ 1, 2 }</a:t>
            </a: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s.add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(2)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	# {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1, 2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}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{1,2,2,2,2,1}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len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(s)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2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s 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3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s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pt-BR" dirty="0" lang="pt-BR" smtClean="0">
                <a:latin charset="0" pitchFamily="34" typeface="Century Gothic"/>
                <a:cs charset="0" pitchFamily="34" typeface="Arial"/>
              </a:rPr>
              <a:t>lista </a:t>
            </a:r>
            <a:r>
              <a:rPr altLang="pt-BR" dirty="0" lang="pt-BR">
                <a:latin charset="0" pitchFamily="34" typeface="Century Gothic"/>
                <a:cs charset="0" pitchFamily="34" typeface="Arial"/>
              </a:rPr>
              <a:t>= [1, 2, 3, 1, 2, 3</a:t>
            </a:r>
            <a:r>
              <a:rPr altLang="pt-BR" dirty="0" lang="pt-BR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pt-BR" dirty="0" lang="pt-BR" smtClean="0">
                <a:latin charset="0" pitchFamily="34" typeface="Century Gothic"/>
                <a:cs charset="0" pitchFamily="34" typeface="Arial"/>
              </a:rPr>
              <a:t>len(lista)</a:t>
            </a:r>
          </a:p>
          <a:p>
            <a:r>
              <a:rPr altLang="pt-BR" dirty="0" lang="pt-BR" smtClean="0">
                <a:latin charset="0" pitchFamily="34" typeface="Century Gothic"/>
                <a:cs charset="0" pitchFamily="34" typeface="Arial"/>
              </a:rPr>
              <a:t>len(set(lista))			# num distinct</a:t>
            </a:r>
            <a:endParaRPr altLang="pt-BR" dirty="0" lang="pt-BR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63983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46330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Sorting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x = [4,1,2,3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x.sort() 				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		#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solo 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listas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x.sort(reverse=True) </a:t>
            </a: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y = sorted(x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			#sorted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funciona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para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otros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‘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iterables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’</a:t>
            </a: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x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sorted([-4,1,-2,3], key=abs, reverse=True)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	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#key=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función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a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aplicar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 cada elemento antes de comparar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conteo2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sorted(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conteo.items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(),		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key=lambda s: s[1],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reverse=True)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conteo3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sorted(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conteo.items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(),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key=lambda s: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s[0])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853036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18630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Comprehensions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Transformar listas a listas, diccionarios o sets</a:t>
            </a:r>
          </a:p>
          <a:p>
            <a:r>
              <a:rPr altLang="es-MX" b="1" dirty="0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elemento</a:t>
            </a:r>
            <a:r>
              <a:rPr altLang="es-MX" b="1" dirty="0" lang="es-MX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lista: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condición: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	expresión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-&gt;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[expresión </a:t>
            </a:r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elemento </a:t>
            </a:r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in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lista </a:t>
            </a:r>
            <a:r>
              <a:rPr altLang="es-MX" b="1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condición]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(10))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ares=[]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for x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(10):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x % 2 == 0: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pares.append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pares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[x for x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range(10)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if x % 2 == 0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]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(pares)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646473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Comprehensions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err="1" lang="en-US">
                <a:latin charset="0" pitchFamily="34" typeface="Century Gothic"/>
                <a:cs charset="0" pitchFamily="34" typeface="Arial"/>
              </a:rPr>
              <a:t>c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uadrados_pares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x*x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for x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pares]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cuadrados2={ x : x*x for x in pares }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(cuadrados2)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cuadrados2[8]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cuadrados2.get(8)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cuadrados3={ 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x*x for x in pares }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(cuadrados3)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(cuadrados3)[0]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ceros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[0 for _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pares]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565319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247317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Comprehensions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z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[(x, y)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for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range(3)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for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y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range(3)]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(z)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(z[0])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z2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= [(x, y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for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x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range(3)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for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y in range(x + 1, 5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)] 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17330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181588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Actualidad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91315"/>
            <a:ext cx="5747659" cy="42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6203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Comprehensions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vs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Generators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comprehensions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: Transformar listas a listas, diccionarios o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sets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¿Y si le ponemos paréntesis como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tuplas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y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=[x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for x in range(5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)]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z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=(x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for x in range(5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type(y)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type(z)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Un generador es casi lo mismo que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comprehensions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pero no genera todos los valores 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lazy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 y no se pueden acceder elementos por índice.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[2]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z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[2]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441244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524315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Del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x=[1,2,3]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z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={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1:True,2:False,3:'Quien sabe'}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del x[2]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z[3]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x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z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48690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Números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Pseudo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-Aleatorios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(5):</a:t>
            </a: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	z = 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[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random.random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() for _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range(3)]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(z)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random.random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()=distribución uniforme entre 0 y 1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 in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(5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random.seed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(23)</a:t>
            </a:r>
          </a:p>
          <a:p>
            <a:r>
              <a:rPr dirty="0" lang="en-US">
                <a:latin charset="0" pitchFamily="34" typeface="Century Gothic"/>
                <a:cs charset="0" pitchFamily="34" typeface="Arial"/>
              </a:rPr>
              <a:t>	z = [</a:t>
            </a:r>
            <a:r>
              <a:rPr dirty="0" err="1" lang="en-US">
                <a:latin charset="0" pitchFamily="34" typeface="Century Gothic"/>
                <a:cs charset="0" pitchFamily="34" typeface="Arial"/>
              </a:rPr>
              <a:t>random.random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() for _ in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range(3)]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(z)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Nota: 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seed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es válido sólo en el bloque de código donde se manda llamar.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377892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Números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Pseudo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-Aleatorios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(10))</a:t>
            </a:r>
            <a:endParaRPr dirty="0" lang="en-US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random.randrange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(10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(3,6))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random.randrange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(3, 6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x=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(10))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random.shuffle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(x)	#modifica la lista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random.choice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random.sample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(x,6)			#sin reemplazo (no duplicados)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random.choice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(x)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_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(6)]	#con reemplazo (se puede repetir)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18242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801314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Programación orientada a objetos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Clase: encapsula datos y funciones que operan sobre ellos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Ejemplo: crear una clase que emule a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set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		</a:t>
            </a:r>
          </a:p>
          <a:p>
            <a:pPr indent="-285750" lvl="1" marL="742950">
              <a:buFontTx/>
              <a:buChar char="-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Agregar objetos</a:t>
            </a:r>
          </a:p>
          <a:p>
            <a:pPr indent="-285750" lvl="1" marL="742950">
              <a:buFontTx/>
              <a:buChar char="-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Remover objetos</a:t>
            </a:r>
          </a:p>
          <a:p>
            <a:pPr indent="-285750" lvl="1" marL="742950">
              <a:buFontTx/>
              <a:buChar char="-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Verificar si contiene cierto valor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27709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812530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Programación orientada a objetos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class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Set: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__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init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__(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valores=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None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		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self.diccionario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{}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valores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None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valor in valores: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self.agregar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(valor)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def __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repr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__(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				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"Set: " +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str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self.diccionario.keys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def agregar(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self,valor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self.diccionario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[valor]=True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def contiene(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self,valor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valor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self.diccionario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def remover(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self,valor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del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self.diccionario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[valor]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424420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41632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Programación orientada a objetos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#Constructor, el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constructor se llama al crear el objeto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#Son 2 _ luego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init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y luego otros 2 _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#Por convención el argumento en las funciones se llama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__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init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__(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valores=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None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		#default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None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self.diccionario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{}		#crea un diccionario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valores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None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valor in valores: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	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self.agregar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(valor)   #llama a otra función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470980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7571303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Programación orientada a objetos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Repr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representación del objeto en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 Similar 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init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son 2 _ luego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repr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luego 2 _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def __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repr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__(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				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"Set: " +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str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self.diccionario.keys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())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 Se agrega un ítem al diccionario: {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valor:True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}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def agregar(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self,valor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self.diccionario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[valor]=True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def contiene(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self,valor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valor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self.diccionario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# del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def remover(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self,valor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del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self.diccionario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[valor]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168011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Programación orientada a objetos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s = Set([1,2,3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])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t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ype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(s)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(s)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p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(s)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s.agregar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(4)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s.contiene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(4)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s.remover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(4)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s.contiene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(4)	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585829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46330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Aplicación parcial</a:t>
            </a:r>
            <a:endParaRPr altLang="es-MX" b="1" dirty="0" lang="es-MX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dirty="0" lang="en-US" smtClean="0">
                <a:latin charset="0" pitchFamily="34" typeface="Century Gothic"/>
                <a:cs charset="0" pitchFamily="34" typeface="Arial"/>
              </a:rPr>
              <a:t>def</a:t>
            </a:r>
            <a:r>
              <a:rPr dirty="0" lang="en-US">
                <a:latin charset="0" pitchFamily="34" typeface="Century Gothic"/>
                <a:cs charset="0" pitchFamily="34" typeface="Arial"/>
              </a:rPr>
              <a:t> 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imprimir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(</a:t>
            </a:r>
            <a:r>
              <a:rPr b="1" dirty="0" err="1" lang="en-US" smtClean="0">
                <a:latin charset="0" pitchFamily="34" typeface="Century Gothic"/>
                <a:cs charset="0" pitchFamily="34" typeface="Arial"/>
              </a:rPr>
              <a:t>cuantas_veces</a:t>
            </a:r>
            <a:r>
              <a:rPr dirty="0" err="1" lang="en-US" smtClean="0">
                <a:latin charset="0" pitchFamily="34" typeface="Century Gothic"/>
                <a:cs charset="0" pitchFamily="34" typeface="Arial"/>
              </a:rPr>
              <a:t>,que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):</a:t>
            </a:r>
            <a:endParaRPr dirty="0" lang="en-US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(0,cuantas_veces):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(que)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imprimir(5, 'hola')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from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functools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import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partial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imprimir1 = </a:t>
            </a:r>
            <a:r>
              <a:rPr altLang="es-MX" b="1" dirty="0" err="1" lang="es-MX" smtClean="0">
                <a:latin charset="0" pitchFamily="34" typeface="Century Gothic"/>
                <a:cs charset="0" pitchFamily="34" typeface="Arial"/>
              </a:rPr>
              <a:t>partial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(imprimir,</a:t>
            </a:r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1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	#función=imprimir; 1= primer argumento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mprimir1(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'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holasss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')		#holas -&gt; segundo argumento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imprimir2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partial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(imprimir,2)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imprimir2('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holass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')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dirty="0" lang="en-US">
              <a:latin charset="0" pitchFamily="34" typeface="Century Gothic"/>
              <a:cs charset="0" pitchFamily="34" typeface="Arial"/>
            </a:endParaRPr>
          </a:p>
          <a:p>
            <a:endParaRPr dirty="0" lang="en-US" smtClean="0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610379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10 Rectángulo"/>
          <p:cNvSpPr/>
          <p:nvPr/>
        </p:nvSpPr>
        <p:spPr>
          <a:xfrm>
            <a:off x="179512" y="980728"/>
            <a:ext cx="8750206" cy="486287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¿Qué es Inteligencia Artificial?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r>
              <a:rPr altLang="es-MX" dirty="0" lang="es-MX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Es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una rama de las Ciencias Computacionales que estudia programas capaces de desarrollar inteligencia o capacidades cognitivas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 indent="-285750" lvl="1" marL="742950">
              <a:buFontTx/>
              <a:buChar char="-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Neuronas Artificiales 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McCullouch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y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Pitts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; 1943)</a:t>
            </a:r>
          </a:p>
          <a:p>
            <a:pPr algn="just" indent="-285750" lvl="1" marL="742950">
              <a:buFontTx/>
              <a:buChar char="-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 indent="-285750" lvl="1" marL="742950">
              <a:buFontTx/>
              <a:buChar char="-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Test de Turing (Turing; 1950)</a:t>
            </a:r>
          </a:p>
          <a:p>
            <a:pPr algn="just" indent="-285750" lvl="1" marL="742950">
              <a:buFontTx/>
              <a:buChar char="-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 indent="-285750" lvl="1" marL="742950">
              <a:buFontTx/>
              <a:buChar char="-"/>
            </a:pPr>
            <a:r>
              <a:rPr dirty="0" lang="en-US">
                <a:latin charset="0" pitchFamily="34" typeface="Century Gothic"/>
                <a:cs charset="0" pitchFamily="34" typeface="Arial"/>
              </a:rPr>
              <a:t>Dartmouth Summer Research Project on Artificial </a:t>
            </a:r>
            <a:r>
              <a:rPr dirty="0" lang="en-US" smtClean="0">
                <a:latin charset="0" pitchFamily="34" typeface="Century Gothic"/>
                <a:cs charset="0" pitchFamily="34" typeface="Arial"/>
              </a:rPr>
              <a:t>Intelligence (Newell, Simon, McCarthy, Minsky; 1956)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 indent="-285750" lvl="1" marL="742950">
              <a:buFontTx/>
              <a:buChar char="-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>
              <a:buFont charset="0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algn="just"/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  <a:p>
            <a:endParaRPr altLang="es-MX" dirty="0" i="1" lang="es-MX" smtClean="0" sz="1100">
              <a:solidFill>
                <a:srgbClr val="C00000"/>
              </a:solidFill>
              <a:latin charset="0" pitchFamily="34" typeface="Arial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640838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35531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,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Filter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, Reduce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Functional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programming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 Alternativas 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comprehensions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aplica una función a los elementos.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cuadrados=[]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(5):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cuadrados.append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(i*i)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cuadrados2 = [i*i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(5)]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cuadrados3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(lambda i: i*i,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(5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x 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(lambda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: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x+y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, [1,2,3],[4,5,6]))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400691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247317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,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Filter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, Reduce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doble 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*2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lista=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(5))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lista_doble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=[doble(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 lista]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lista_doble2=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doble,lista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oble2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partial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, doble)   #función=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; doble=1er argumento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lista_doble3=doble2(lista)         #lista -&gt; 2do argumento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557834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97031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,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Filter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, Reduce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Filter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comprehension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par(x):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return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x%2==0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ares = [x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x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(5)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par(x)]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ares2 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filter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par,range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(5))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pares3 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par,range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(5))		# ?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119262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139321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Map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,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Filter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, Reduce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Reduce: combina los primeros dos elementos, luego el resultado con el tercer elemento, luego el resultado con el cuarto elemento…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mult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=1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(1,5):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mult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mult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*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num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f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rom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functools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import reduce</a:t>
            </a:r>
          </a:p>
          <a:p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m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ult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= reduce(lambda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x,y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x*y,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range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(1,5))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47410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41632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Enumerate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Índice, elemento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lista = ['a', 'b', 'c', 'd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', 'e',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'f']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i, valor in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(lista):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i,valor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ista2=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enumerate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(lista))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ista2[0]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59771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590931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Zip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Transforma listas en una sola lista con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tuplas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de elementos correspondientes entre las listas.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l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ista1=[1,2,3]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lista2=[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'a', 'b', 'c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']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lista3=['#', '$', '%']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(lista1,lista2))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(lista1,lista2,lista3))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lista4=[1,2,3,4,5,6,7,8,9]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zipeado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list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(lista4,lista2))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1534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618630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Zip,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Argument</a:t>
            </a:r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 </a:t>
            </a:r>
            <a:r>
              <a:rPr altLang="es-MX" b="1" dirty="0" err="1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unpacking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asterisco es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argument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unpacking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fun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a,b,c,d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a,b,c,d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lista=[1,2,3,4]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fun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(lista)</a:t>
            </a: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fun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(*lista)		#  *=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unpack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zipeado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t1,t2 =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(*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zipeado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unpacking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con el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es útil para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unzip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.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12034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4247317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Funciones con argumentos arbitrarios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342900" marL="342900">
              <a:buAutoNum type="arabicParenR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indent="-342900" marL="342900">
              <a:buAutoNum type="arabicParenR"/>
            </a:pP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Pasar listas</a:t>
            </a:r>
          </a:p>
          <a:p>
            <a:pPr indent="-342900" marL="342900">
              <a:buAutoNum type="arabicParenR"/>
            </a:pP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pPr lvl="1"/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imprimir(mensaje, valores):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	cadena= ', '.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join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str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(x)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x in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valores)</a:t>
            </a:r>
          </a:p>
          <a:p>
            <a:pPr lvl="1"/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(mensaje, cadena)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imprimir('error: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')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imprimir('error: ',[])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imprimir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('error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: ', [1])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imprimir('error: ',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1, 2)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imprimir('error: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',[1,2])</a:t>
            </a: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327189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4161" y="0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sp>
        <p:nvSpPr>
          <p:cNvPr id="15" name="10 Rectángulo"/>
          <p:cNvSpPr/>
          <p:nvPr/>
        </p:nvSpPr>
        <p:spPr>
          <a:xfrm>
            <a:off x="179512" y="940366"/>
            <a:ext cx="8750206" cy="341632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altLang="es-MX" b="1" dirty="0" lang="es-MX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Funciones con argumentos arbitrarios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2) Usando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argument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unpacking</a:t>
            </a:r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def imprimir(mensaje, *valores):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cadena= ', '.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join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(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str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(x) </a:t>
            </a:r>
            <a:r>
              <a:rPr altLang="es-MX" dirty="0" err="1" lang="es-MX">
                <a:latin charset="0" pitchFamily="34" typeface="Century Gothic"/>
                <a:cs charset="0" pitchFamily="34" typeface="Arial"/>
              </a:rPr>
              <a:t>for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 x in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valores)</a:t>
            </a: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	</a:t>
            </a:r>
            <a:r>
              <a:rPr altLang="es-MX" dirty="0" err="1" lang="es-MX" smtClean="0">
                <a:latin charset="0" pitchFamily="34" typeface="Century Gothic"/>
                <a:cs charset="0" pitchFamily="34" typeface="Arial"/>
              </a:rPr>
              <a:t>print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(mensaje, cadena)</a:t>
            </a:r>
          </a:p>
          <a:p>
            <a:endParaRPr altLang="es-MX" dirty="0" lang="es-MX" smtClean="0">
              <a:latin charset="0" pitchFamily="34" typeface="Century Gothic"/>
              <a:cs charset="0" pitchFamily="34" typeface="Arial"/>
            </a:endParaRPr>
          </a:p>
          <a:p>
            <a:r>
              <a:rPr altLang="es-MX" dirty="0" lang="es-MX">
                <a:latin charset="0" pitchFamily="34" typeface="Century Gothic"/>
                <a:cs charset="0" pitchFamily="34" typeface="Arial"/>
              </a:rPr>
              <a:t>imprimir('error: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')</a:t>
            </a:r>
          </a:p>
          <a:p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imprimir</a:t>
            </a:r>
            <a:r>
              <a:rPr altLang="es-MX" dirty="0" lang="es-MX">
                <a:latin charset="0" pitchFamily="34" typeface="Century Gothic"/>
                <a:cs charset="0" pitchFamily="34" typeface="Arial"/>
              </a:rPr>
              <a:t>('error: ', </a:t>
            </a:r>
            <a:r>
              <a:rPr altLang="es-MX" dirty="0" lang="es-MX" smtClean="0">
                <a:latin charset="0" pitchFamily="34" typeface="Century Gothic"/>
                <a:cs charset="0" pitchFamily="34" typeface="Arial"/>
              </a:rPr>
              <a:t> 1, 2, 3, 4)</a:t>
            </a:r>
            <a:endParaRPr altLang="es-MX" dirty="0" lang="es-MX">
              <a:latin charset="0" pitchFamily="34" typeface="Century Gothic"/>
              <a:cs charset="0" pitchFamily="34" typeface="Arial"/>
            </a:endParaRPr>
          </a:p>
          <a:p>
            <a:endParaRPr altLang="es-MX" dirty="0" lang="es-MX">
              <a:latin charset="0" pitchFamily="34" typeface="Century Gothic"/>
              <a:cs charset="0" pitchFamily="34"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94595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13 Grupo"/>
          <p:cNvGrpSpPr/>
          <p:nvPr/>
        </p:nvGrpSpPr>
        <p:grpSpPr>
          <a:xfrm>
            <a:off x="0" y="-12903"/>
            <a:ext cx="9159839" cy="6889190"/>
            <a:chOff x="0" y="-12903"/>
            <a:chExt cx="9159839" cy="6889190"/>
          </a:xfrm>
        </p:grpSpPr>
        <p:pic>
          <p:nvPicPr>
            <p:cNvPr id="2050" name="Picture 2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2700"/>
              <a:ext cx="9144000" cy="688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2627784" y="6237312"/>
              <a:ext cx="5474505" cy="526619"/>
              <a:chOff x="447666" y="6131352"/>
              <a:chExt cx="5474505" cy="526619"/>
            </a:xfrm>
          </p:grpSpPr>
          <p:pic>
            <p:nvPicPr>
              <p:cNvPr descr="C:\Documents and Settings\cintec\Escritorio\IMAGEN INSTITUCIONAL\JPG WEB\logovision_2020_conlema.png" id="5" name="Picture 7"/>
              <p:cNvPicPr>
                <a:picLocks noChangeArrowheads="1" noChangeAspect="1"/>
              </p:cNvPicPr>
              <p:nvPr/>
            </p:nvPicPr>
            <p:blipFill>
              <a:blip cstate="print"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56178" y="6134347"/>
                <a:ext cx="865993" cy="52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descr="C:\Documents and Settings\cintec\Escritorio\IMAGEN INSTITUCIONAL\JPG WEB\0 UANLsinR.png" id="6" name="Picture 8"/>
              <p:cNvPicPr>
                <a:picLocks noChangeArrowheads="1" noChangeAspect="1"/>
              </p:cNvPicPr>
              <p:nvPr/>
            </p:nvPicPr>
            <p:blipFill>
              <a:blip cstate="print"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7666" y="6131352"/>
                <a:ext cx="1122488" cy="506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9"/>
            <p:cNvPicPr>
              <a:picLocks noChangeArrowheads="1"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9" y="6195012"/>
              <a:ext cx="2121439" cy="6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rrowheads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54689" y="-12903"/>
              <a:ext cx="3105150" cy="528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10 Rectángulo"/>
          <p:cNvSpPr/>
          <p:nvPr/>
        </p:nvSpPr>
        <p:spPr>
          <a:xfrm>
            <a:off x="179512" y="940366"/>
            <a:ext cx="8750206" cy="923330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 algn="ctr"/>
            <a:r>
              <a:rPr altLang="es-MX" b="1" dirty="0" lang="es-MX" smtClean="0">
                <a:solidFill>
                  <a:srgbClr val="C00000"/>
                </a:solidFill>
                <a:latin charset="0" pitchFamily="34" typeface="Century Gothic"/>
                <a:cs charset="0" pitchFamily="34" typeface="Arial"/>
              </a:rPr>
              <a:t>Nociones básicas de Álgebra Lineal en Python</a:t>
            </a:r>
          </a:p>
          <a:p>
            <a:endParaRPr altLang="es-MX" b="1" dirty="0" lang="es-MX" smtClean="0">
              <a:solidFill>
                <a:srgbClr val="C00000"/>
              </a:solidFill>
              <a:latin charset="0" pitchFamily="34" typeface="Century Gothic"/>
              <a:cs charset="0" pitchFamily="34" typeface="Arial"/>
            </a:endParaRPr>
          </a:p>
          <a:p>
            <a:r>
              <a:rPr altLang="es-MX" b="1" dirty="0" lang="es-MX" smtClean="0">
                <a:latin charset="0" pitchFamily="34" typeface="Century Gothic"/>
                <a:cs charset="0" pitchFamily="34" typeface="Arial"/>
              </a:rPr>
              <a:t>	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1" y="6237312"/>
            <a:ext cx="1513905" cy="526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4" t="20015"/>
          <a:stretch/>
        </p:blipFill>
        <p:spPr>
          <a:xfrm>
            <a:off x="893366" y="1556032"/>
            <a:ext cx="7322498" cy="422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2673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Company>facpya</Company>
  <Words>7041</Words>
  <Paragraphs>3535</Paragraphs>
  <Slides>216</Slides>
  <Notes>215</Notes>
  <TotalTime>12848</TotalTime>
  <HiddenSlides>0</HiddenSlides>
  <MMClips>0</MMClips>
  <ScaleCrop>false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216</vt:i4>
      </vt:variant>
    </vt:vector>
  </HeadingPairs>
  <TitlesOfParts>
    <vt:vector baseType="lpstr" size="221">
      <vt:lpstr>Arial</vt:lpstr>
      <vt:lpstr>Calibri</vt:lpstr>
      <vt:lpstr>Century Gothic</vt:lpstr>
      <vt:lpstr>Droid Sans Fallback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lication>Microsoft Office PowerPoint</Application>
  <AppVersion>16.0000</AppVersion>
  <PresentationFormat>On-screen Show (4:3)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2014-11-25T20:44:53Z</dcterms:created>
  <dc:creator>ctic</dc:creator>
  <cp:lastModifiedBy>Venzor Cardenas Ivan</cp:lastModifiedBy>
  <dcterms:modified xsi:type="dcterms:W3CDTF">2019-01-26T00:06:23Z</dcterms:modified>
  <cp:revision>814</cp:revision>
  <dc:title>Presentación de PowerPoint</dc:title>
</cp:coreProperties>
</file>